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338" r:id="rId4"/>
    <p:sldId id="349" r:id="rId5"/>
    <p:sldId id="365" r:id="rId6"/>
    <p:sldId id="364" r:id="rId7"/>
    <p:sldId id="354" r:id="rId8"/>
    <p:sldId id="361" r:id="rId9"/>
    <p:sldId id="362" r:id="rId10"/>
    <p:sldId id="351" r:id="rId11"/>
    <p:sldId id="357" r:id="rId12"/>
    <p:sldId id="358" r:id="rId13"/>
    <p:sldId id="359" r:id="rId14"/>
    <p:sldId id="371" r:id="rId15"/>
    <p:sldId id="343" r:id="rId16"/>
    <p:sldId id="372" r:id="rId17"/>
    <p:sldId id="368" r:id="rId18"/>
    <p:sldId id="373" r:id="rId19"/>
    <p:sldId id="369" r:id="rId20"/>
    <p:sldId id="370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4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622" autoAdjust="0"/>
    <p:restoredTop sz="93143" autoAdjust="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7;&#1052;&#1050;\&#1054;&#1059;%20&#8470;165\&#1052;&#1077;&#1090;&#1086;&#1076;&#1080;&#1082;&#1072;%20&#1089;&#1072;&#1084;&#1086;&#1086;&#1094;&#1077;&#1085;&#1082;&#1080;%20&#1057;&#1052;&#1050;\&#1057;&#1072;&#1084;&#1086;&#1086;&#1094;&#1077;&#1085;&#1082;&#1072;%20&#1076;&#1080;&#1072;&#1075;&#1088;&#1072;&#1084;&#1084;&#1072;%20&#1072;&#1087;&#1088;&#1077;&#1083;&#1100;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Constantia" pitchFamily="18" charset="0"/>
              </a:rPr>
              <a:t>Критерий 3: Менеджмент персонала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1.3656114214773467E-2"/>
                  <c:y val="5.66482504604050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2414649286157674E-2"/>
                  <c:y val="5.664825046040501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1173184357541903E-2"/>
                  <c:y val="5.664825046040501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1173184357541903E-2"/>
                  <c:y val="6.0331491712707394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2414649286157674E-2"/>
                  <c:y val="6.0331491712707394E-2"/>
                </c:manualLayout>
              </c:layout>
              <c:dLblPos val="outEnd"/>
              <c:showVal val="1"/>
            </c:dLbl>
            <c:spPr>
              <a:gradFill>
                <a:gsLst>
                  <a:gs pos="0">
                    <a:schemeClr val="bg1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  <c:dLblPos val="inEnd"/>
            <c:showVal val="1"/>
          </c:dLbls>
          <c:cat>
            <c:strRef>
              <c:f>Лист1!$A$27:$A$31</c:f>
              <c:strCache>
                <c:ptCount val="5"/>
                <c:pt idx="0">
                  <c:v>Кадровая политика</c:v>
                </c:pt>
                <c:pt idx="1">
                  <c:v>Механизмы повышения квалификации</c:v>
                </c:pt>
                <c:pt idx="2">
                  <c:v>Механизмы мотивации</c:v>
                </c:pt>
                <c:pt idx="3">
                  <c:v>Обратная связь между участниками ОП</c:v>
                </c:pt>
                <c:pt idx="4">
                  <c:v>Повышение качества рабочей среды</c:v>
                </c:pt>
              </c:strCache>
            </c:strRef>
          </c:cat>
          <c:val>
            <c:numRef>
              <c:f>Лист1!$B$27:$B$31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dLbls>
            <c:spPr>
              <a:gradFill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  <c:dLblPos val="inEnd"/>
            <c:showVal val="1"/>
          </c:dLbls>
          <c:cat>
            <c:strRef>
              <c:f>Лист1!$A$27:$A$31</c:f>
              <c:strCache>
                <c:ptCount val="5"/>
                <c:pt idx="0">
                  <c:v>Кадровая политика</c:v>
                </c:pt>
                <c:pt idx="1">
                  <c:v>Механизмы повышения квалификации</c:v>
                </c:pt>
                <c:pt idx="2">
                  <c:v>Механизмы мотивации</c:v>
                </c:pt>
                <c:pt idx="3">
                  <c:v>Обратная связь между участниками ОП</c:v>
                </c:pt>
                <c:pt idx="4">
                  <c:v>Повышение качества рабочей среды</c:v>
                </c:pt>
              </c:strCache>
            </c:strRef>
          </c:cat>
          <c:val>
            <c:numRef>
              <c:f>Лист1!$C$27:$C$31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</c:ser>
        <c:gapWidth val="75"/>
        <c:overlap val="40"/>
        <c:axId val="64427520"/>
        <c:axId val="64429056"/>
      </c:barChart>
      <c:catAx>
        <c:axId val="644275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>
                <a:latin typeface="Constantia" pitchFamily="18" charset="0"/>
              </a:defRPr>
            </a:pPr>
            <a:endParaRPr lang="ru-RU"/>
          </a:p>
        </c:txPr>
        <c:crossAx val="64429056"/>
        <c:crosses val="autoZero"/>
        <c:auto val="1"/>
        <c:lblAlgn val="ctr"/>
        <c:lblOffset val="100"/>
      </c:catAx>
      <c:valAx>
        <c:axId val="64429056"/>
        <c:scaling>
          <c:orientation val="minMax"/>
          <c:max val="10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Constantia" pitchFamily="18" charset="0"/>
              </a:defRPr>
            </a:pPr>
            <a:endParaRPr lang="ru-RU"/>
          </a:p>
        </c:txPr>
        <c:crossAx val="64427520"/>
        <c:crosses val="autoZero"/>
        <c:crossBetween val="between"/>
      </c:valAx>
    </c:plotArea>
    <c:plotVisOnly val="1"/>
  </c:chart>
  <c:txPr>
    <a:bodyPr/>
    <a:lstStyle/>
    <a:p>
      <a:pPr>
        <a:defRPr sz="1600">
          <a:latin typeface="+mj-lt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0ADC2-D970-4529-93FC-E67A2D17D30F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2B0F3-5E69-4564-9CED-F0C167194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ISO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9000:2005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которые </a:t>
            </a:r>
            <a:r>
              <a:rPr lang="ru-RU" sz="1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намекали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на применение их в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ISO 9001:2008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27409-DEF4-472C-9C16-30AE7509B73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27409-DEF4-472C-9C16-30AE7509B73D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80DC3D-F530-4056-8169-348BBB052C81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638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cs typeface="Arial" charset="0"/>
            </a:endParaRPr>
          </a:p>
        </p:txBody>
      </p:sp>
      <p:sp>
        <p:nvSpPr>
          <p:cNvPr id="1638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FCC148C-7C36-4D1D-BBEE-50FA3B5A5CCC}" type="slidenum">
              <a:rPr lang="ru-RU" altLang="ru-RU" sz="1200">
                <a:latin typeface="Calibri" pitchFamily="34" charset="0"/>
              </a:rPr>
              <a:pPr algn="r" eaLnBrk="1" hangingPunct="1"/>
              <a:t>17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Стандарт направлен на применение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«процессного подхода» при разработке, внедрении и улучшении результативности СМК с целью повышения удовлетворенности потребителей путем выполнения их требований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27409-DEF4-472C-9C16-30AE7509B73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7C416-D438-46A5-928C-B785B5921A8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push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48;&#1057;&#1054;-9001-2015-ot-30.09.14-Cert-Group.pdf" TargetMode="External"/><Relationship Id="rId2" Type="http://schemas.openxmlformats.org/officeDocument/2006/relationships/hyperlink" Target="&#1048;&#1057;&#1054;%209001-201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gif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8101042" cy="296228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nstantia" pitchFamily="18" charset="0"/>
              </a:rPr>
              <a:t> МЕНЕДЖМЕНТ 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КАДРОВ</a:t>
            </a:r>
            <a:br>
              <a:rPr lang="ru-RU" dirty="0" smtClean="0">
                <a:latin typeface="Constantia" pitchFamily="18" charset="0"/>
              </a:rPr>
            </a:br>
            <a:r>
              <a:rPr lang="ru-RU" sz="4000" dirty="0" smtClean="0">
                <a:latin typeface="Constantia" pitchFamily="18" charset="0"/>
              </a:rPr>
              <a:t>как ресурс развития школьных инновационных проектов </a:t>
            </a:r>
            <a:br>
              <a:rPr lang="ru-RU" sz="4000" dirty="0" smtClean="0">
                <a:latin typeface="Constantia" pitchFamily="18" charset="0"/>
              </a:rPr>
            </a:br>
            <a:r>
              <a:rPr lang="ru-RU" sz="4000" dirty="0" smtClean="0">
                <a:latin typeface="Constantia" pitchFamily="18" charset="0"/>
              </a:rPr>
              <a:t>и повышения качества образования</a:t>
            </a:r>
            <a:br>
              <a:rPr lang="ru-RU" sz="4000" dirty="0" smtClean="0">
                <a:latin typeface="Constantia" pitchFamily="18" charset="0"/>
              </a:rPr>
            </a:br>
            <a:endParaRPr lang="ru-RU" sz="4000" dirty="0"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92933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Октябрь, 2016</a:t>
            </a:r>
            <a:endParaRPr lang="ru-RU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8" name="Рисунок 7" descr="Герб школы скан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1757054" cy="1714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786190"/>
            <a:ext cx="3602438" cy="360243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313"/>
            <a:ext cx="8858280" cy="982662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000" dirty="0" smtClean="0">
                <a:latin typeface="Bookman Old Style" pitchFamily="18" charset="0"/>
              </a:rPr>
              <a:t>7. Поддерживающие процессы /</a:t>
            </a:r>
            <a:br>
              <a:rPr lang="ru-RU" altLang="ru-RU" sz="3000" dirty="0" smtClean="0">
                <a:latin typeface="Bookman Old Style" pitchFamily="18" charset="0"/>
              </a:rPr>
            </a:br>
            <a:r>
              <a:rPr lang="ru-RU" altLang="ru-RU" sz="3000" dirty="0" smtClean="0">
                <a:latin typeface="Bookman Old Style" pitchFamily="18" charset="0"/>
              </a:rPr>
              <a:t>6.2. Человеческие </a:t>
            </a:r>
            <a:r>
              <a:rPr lang="ru-RU" altLang="ru-RU" sz="3000" dirty="0" smtClean="0">
                <a:latin typeface="Bookman Old Style" pitchFamily="18" charset="0"/>
                <a:hlinkClick r:id="rId2" action="ppaction://hlinkfile"/>
              </a:rPr>
              <a:t>ресурсы</a:t>
            </a:r>
            <a:endParaRPr lang="ru-RU" altLang="ru-RU" sz="3000" dirty="0" smtClean="0">
              <a:latin typeface="Bookman Old Style" pitchFamily="18" charset="0"/>
            </a:endParaRPr>
          </a:p>
        </p:txBody>
      </p:sp>
      <p:pic>
        <p:nvPicPr>
          <p:cNvPr id="4" name="Рисунок 3" descr="podbor_farmacevticheskikh_kadrov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1714488"/>
            <a:ext cx="3929090" cy="4153273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43956" cy="511175"/>
          </a:xfrm>
        </p:spPr>
        <p:txBody>
          <a:bodyPr>
            <a:normAutofit fontScale="90000"/>
          </a:bodyPr>
          <a:lstStyle/>
          <a:p>
            <a:r>
              <a:rPr lang="ru-RU" altLang="ru-RU" sz="3200" dirty="0" smtClean="0">
                <a:solidFill>
                  <a:srgbClr val="0070C0"/>
                </a:solidFill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</a:rPr>
            </a:br>
            <a:r>
              <a:rPr lang="ru-RU" altLang="ru-RU" sz="3300" dirty="0" smtClean="0">
                <a:latin typeface="Bookman Old Style" pitchFamily="18" charset="0"/>
              </a:rPr>
              <a:t>7. Поддерживающие процессы (ресурсы) / Инфраструктура (6.3)</a:t>
            </a:r>
            <a:br>
              <a:rPr lang="ru-RU" altLang="ru-RU" sz="3300" dirty="0" smtClean="0">
                <a:latin typeface="Bookman Old Style" pitchFamily="18" charset="0"/>
              </a:rPr>
            </a:br>
            <a:endParaRPr lang="ru-RU" altLang="ru-RU" sz="3300" dirty="0" smtClean="0">
              <a:latin typeface="Bookman Old Style" pitchFamily="18" charset="0"/>
            </a:endParaRP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285720" y="1571611"/>
            <a:ext cx="8643998" cy="50720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altLang="ru-RU" sz="2400" dirty="0" smtClean="0">
                <a:latin typeface="Bookman Old Style" pitchFamily="18" charset="0"/>
              </a:rPr>
              <a:t>Организация должна установить (определить) инфраструктуру, необходимую для функционирования её процессов в целях достижения соответствия продукции и услуг, предоставить эту инфраструктуру и обеспечить ее функционирование</a:t>
            </a:r>
          </a:p>
          <a:p>
            <a:pPr algn="just">
              <a:buNone/>
            </a:pPr>
            <a:endParaRPr lang="ru-RU" altLang="ru-RU" sz="24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altLang="ru-RU" sz="2000" b="1" i="1" dirty="0" smtClean="0">
                <a:latin typeface="Bookman Old Style" pitchFamily="18" charset="0"/>
              </a:rPr>
              <a:t>Примечание:</a:t>
            </a:r>
            <a:r>
              <a:rPr lang="ru-RU" altLang="ru-RU" sz="2000" i="1" dirty="0" smtClean="0">
                <a:latin typeface="Bookman Old Style" pitchFamily="18" charset="0"/>
              </a:rPr>
              <a:t> Инфраструктура может включать:</a:t>
            </a:r>
            <a:endParaRPr lang="ru-RU" altLang="ru-RU" sz="2000" dirty="0" smtClean="0">
              <a:latin typeface="Bookman Old Style" pitchFamily="18" charset="0"/>
            </a:endParaRPr>
          </a:p>
          <a:p>
            <a:pPr algn="just"/>
            <a:r>
              <a:rPr lang="ru-RU" altLang="ru-RU" sz="2000" i="1" dirty="0" smtClean="0">
                <a:latin typeface="Bookman Old Style" pitchFamily="18" charset="0"/>
              </a:rPr>
              <a:t>здания и связанные с ними коммунальные (тепло-, газ, </a:t>
            </a:r>
            <a:r>
              <a:rPr lang="ru-RU" altLang="ru-RU" sz="2000" i="1" dirty="0" err="1" smtClean="0">
                <a:latin typeface="Bookman Old Style" pitchFamily="18" charset="0"/>
              </a:rPr>
              <a:t>водо</a:t>
            </a:r>
            <a:r>
              <a:rPr lang="ru-RU" altLang="ru-RU" sz="2000" i="1" dirty="0" smtClean="0">
                <a:latin typeface="Bookman Old Style" pitchFamily="18" charset="0"/>
              </a:rPr>
              <a:t> и электроснабжение) сооружения и системы;</a:t>
            </a:r>
            <a:endParaRPr lang="ru-RU" altLang="ru-RU" sz="2000" dirty="0" smtClean="0">
              <a:latin typeface="Bookman Old Style" pitchFamily="18" charset="0"/>
            </a:endParaRPr>
          </a:p>
          <a:p>
            <a:pPr algn="just"/>
            <a:r>
              <a:rPr lang="ru-RU" altLang="ru-RU" sz="2000" i="1" dirty="0" smtClean="0">
                <a:latin typeface="Bookman Old Style" pitchFamily="18" charset="0"/>
              </a:rPr>
              <a:t>оборудование, включая технические устройства и программные средства;</a:t>
            </a:r>
            <a:endParaRPr lang="ru-RU" altLang="ru-RU" sz="2000" dirty="0" smtClean="0">
              <a:latin typeface="Bookman Old Style" pitchFamily="18" charset="0"/>
            </a:endParaRPr>
          </a:p>
          <a:p>
            <a:pPr algn="just"/>
            <a:r>
              <a:rPr lang="ru-RU" altLang="ru-RU" sz="2000" i="1" dirty="0" smtClean="0">
                <a:latin typeface="Bookman Old Style" pitchFamily="18" charset="0"/>
              </a:rPr>
              <a:t>транспортную систему;</a:t>
            </a:r>
            <a:endParaRPr lang="ru-RU" altLang="ru-RU" sz="2000" dirty="0" smtClean="0">
              <a:latin typeface="Bookman Old Style" pitchFamily="18" charset="0"/>
            </a:endParaRPr>
          </a:p>
          <a:p>
            <a:pPr algn="just"/>
            <a:r>
              <a:rPr lang="ru-RU" altLang="ru-RU" sz="2000" i="1" dirty="0" smtClean="0">
                <a:latin typeface="Bookman Old Style" pitchFamily="18" charset="0"/>
              </a:rPr>
              <a:t>технологии распространения информации и коммуникаций</a:t>
            </a:r>
            <a:endParaRPr lang="ru-RU" altLang="ru-RU" sz="2800" dirty="0" smtClean="0"/>
          </a:p>
          <a:p>
            <a:endParaRPr lang="ru-RU" altLang="ru-RU" dirty="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3571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b="1" smtClean="0">
                <a:solidFill>
                  <a:srgbClr val="0070C0"/>
                </a:solidFill>
              </a:rPr>
              <a:t> </a:t>
            </a:r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endParaRPr lang="ru-RU" sz="2400" dirty="0" smtClean="0"/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Организация должна:</a:t>
            </a:r>
          </a:p>
          <a:p>
            <a:pPr marL="514350" indent="-514350" algn="just">
              <a:buFont typeface="Arial" charset="0"/>
              <a:buAutoNum type="alphaLcParenR"/>
              <a:defRPr/>
            </a:pPr>
            <a:r>
              <a:rPr lang="ru-RU" sz="2400" dirty="0" smtClean="0">
                <a:latin typeface="Bookman Old Style" pitchFamily="18" charset="0"/>
              </a:rPr>
              <a:t>Определять необходимую компетентность лица (лиц), выполняющего (их) работу под ее управлением, влияющую на результаты функционирования  в области качества</a:t>
            </a:r>
          </a:p>
          <a:p>
            <a:pPr marL="514350" indent="-514350" algn="just">
              <a:buFont typeface="Arial" charset="0"/>
              <a:buAutoNum type="alphaLcParenR"/>
              <a:defRPr/>
            </a:pPr>
            <a:r>
              <a:rPr lang="ru-RU" sz="2400" dirty="0" smtClean="0">
                <a:latin typeface="Bookman Old Style" pitchFamily="18" charset="0"/>
              </a:rPr>
              <a:t>Обеспечить, чтобы эти лица были компетентны на основе соответствующего образования, подготовки или опыта</a:t>
            </a:r>
          </a:p>
          <a:p>
            <a:pPr marL="514350" indent="-514350" algn="just">
              <a:buFont typeface="Arial" charset="0"/>
              <a:buAutoNum type="alphaLcParenR"/>
              <a:defRPr/>
            </a:pPr>
            <a:r>
              <a:rPr lang="ru-RU" sz="2400" dirty="0" smtClean="0">
                <a:latin typeface="Bookman Old Style" pitchFamily="18" charset="0"/>
              </a:rPr>
              <a:t>При необходимости принимать меры для приобретения необходимой  компетентности и оценивать результативность принятых мер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ru-RU" sz="2400" dirty="0" smtClean="0">
                <a:latin typeface="Bookman Old Style" pitchFamily="18" charset="0"/>
              </a:rPr>
              <a:t>Сохранять соответствующую </a:t>
            </a:r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</a:rPr>
              <a:t>документированную информацию</a:t>
            </a:r>
            <a:r>
              <a:rPr lang="ru-RU" sz="2400" dirty="0" smtClean="0">
                <a:latin typeface="Bookman Old Style" pitchFamily="18" charset="0"/>
              </a:rPr>
              <a:t> в качестве свидетельств компетентности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714375" y="142875"/>
            <a:ext cx="8001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7.2 Компетентность (6.2.2)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>
            <a:noAutofit/>
          </a:bodyPr>
          <a:lstStyle/>
          <a:p>
            <a:r>
              <a:rPr lang="ru-RU" altLang="ru-RU" sz="3000" dirty="0" smtClean="0">
                <a:latin typeface="Bookman Old Style" pitchFamily="18" charset="0"/>
              </a:rPr>
              <a:t>7.3 Осведомленность (6.2.2; 5.5.3)</a:t>
            </a:r>
          </a:p>
        </p:txBody>
      </p:sp>
      <p:sp>
        <p:nvSpPr>
          <p:cNvPr id="56323" name="Объект 2"/>
          <p:cNvSpPr>
            <a:spLocks noGrp="1"/>
          </p:cNvSpPr>
          <p:nvPr>
            <p:ph idx="1"/>
          </p:nvPr>
        </p:nvSpPr>
        <p:spPr>
          <a:xfrm>
            <a:off x="457200" y="765174"/>
            <a:ext cx="8329642" cy="5592783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2000" dirty="0" smtClean="0">
                <a:latin typeface="Bookman Old Style" pitchFamily="18" charset="0"/>
              </a:rPr>
              <a:t>Лица, выполняющие работу под управлением организации, </a:t>
            </a:r>
            <a:r>
              <a:rPr lang="ru-RU" altLang="ru-RU" sz="2000" dirty="0" smtClean="0">
                <a:solidFill>
                  <a:srgbClr val="000000"/>
                </a:solidFill>
                <a:latin typeface="Bookman Old Style" pitchFamily="18" charset="0"/>
              </a:rPr>
              <a:t>должны быть  осведомлены о: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Bookman Old Style" pitchFamily="18" charset="0"/>
              </a:rPr>
              <a:t>а) политике в области качества;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ru-RU" sz="2000" dirty="0" smtClean="0">
                <a:solidFill>
                  <a:srgbClr val="000000"/>
                </a:solidFill>
                <a:latin typeface="Bookman Old Style" pitchFamily="18" charset="0"/>
              </a:rPr>
              <a:t>b</a:t>
            </a:r>
            <a:r>
              <a:rPr lang="ru-RU" altLang="ru-RU" sz="2000" dirty="0" smtClean="0">
                <a:solidFill>
                  <a:srgbClr val="000000"/>
                </a:solidFill>
                <a:latin typeface="Bookman Old Style" pitchFamily="18" charset="0"/>
              </a:rPr>
              <a:t>) соответствующих целях в области качества;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ru-RU" sz="2000" dirty="0" smtClean="0">
                <a:solidFill>
                  <a:srgbClr val="000000"/>
                </a:solidFill>
                <a:latin typeface="Bookman Old Style" pitchFamily="18" charset="0"/>
              </a:rPr>
              <a:t>c</a:t>
            </a:r>
            <a:r>
              <a:rPr lang="ru-RU" altLang="ru-RU" sz="2000" dirty="0" smtClean="0">
                <a:solidFill>
                  <a:srgbClr val="000000"/>
                </a:solidFill>
                <a:latin typeface="Bookman Old Style" pitchFamily="18" charset="0"/>
              </a:rPr>
              <a:t>) </a:t>
            </a:r>
            <a:r>
              <a:rPr lang="ru-RU" altLang="ru-RU" sz="2000" dirty="0" smtClean="0">
                <a:solidFill>
                  <a:srgbClr val="C00000"/>
                </a:solidFill>
                <a:latin typeface="Bookman Old Style" pitchFamily="18" charset="0"/>
              </a:rPr>
              <a:t>своем вкладе в результативность СМК</a:t>
            </a:r>
            <a:r>
              <a:rPr lang="ru-RU" altLang="ru-RU" sz="2000" dirty="0" smtClean="0">
                <a:solidFill>
                  <a:srgbClr val="000000"/>
                </a:solidFill>
                <a:latin typeface="Bookman Old Style" pitchFamily="18" charset="0"/>
              </a:rPr>
              <a:t>, включая  преимущества от  улучшения результатов ее функционирования;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ru-RU" sz="2000" dirty="0" smtClean="0">
                <a:solidFill>
                  <a:srgbClr val="C00000"/>
                </a:solidFill>
                <a:latin typeface="Bookman Old Style" pitchFamily="18" charset="0"/>
              </a:rPr>
              <a:t>d</a:t>
            </a:r>
            <a:r>
              <a:rPr lang="ru-RU" altLang="ru-RU" sz="2000" dirty="0" smtClean="0">
                <a:solidFill>
                  <a:srgbClr val="C00000"/>
                </a:solidFill>
                <a:latin typeface="Bookman Old Style" pitchFamily="18" charset="0"/>
              </a:rPr>
              <a:t>) последствиях несоответствия требованиям СМК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7.4 Коммуникации (осведомленность) (6.2.2; 5.5.3)</a:t>
            </a:r>
          </a:p>
          <a:p>
            <a:r>
              <a:rPr lang="ru-RU" sz="2000" dirty="0" smtClean="0">
                <a:latin typeface="Bookman Old Style" pitchFamily="18" charset="0"/>
              </a:rPr>
              <a:t>Организация должна определить внутреннюю и внешнюю коммуникацию, относящеюся к</a:t>
            </a:r>
          </a:p>
          <a:p>
            <a:r>
              <a:rPr lang="ru-RU" sz="2000" dirty="0" smtClean="0">
                <a:latin typeface="Bookman Old Style" pitchFamily="18" charset="0"/>
              </a:rPr>
              <a:t>системе менеджмента качества, включая:</a:t>
            </a:r>
          </a:p>
          <a:p>
            <a:r>
              <a:rPr lang="ru-RU" sz="2000" dirty="0" err="1" smtClean="0">
                <a:latin typeface="Bookman Old Style" pitchFamily="18" charset="0"/>
              </a:rPr>
              <a:t>a</a:t>
            </a:r>
            <a:r>
              <a:rPr lang="ru-RU" sz="2000" dirty="0" smtClean="0">
                <a:latin typeface="Bookman Old Style" pitchFamily="18" charset="0"/>
              </a:rPr>
              <a:t>) то, по каким вопросам будет осуществляться коммуникация;</a:t>
            </a:r>
          </a:p>
          <a:p>
            <a:r>
              <a:rPr lang="ru-RU" sz="2000" dirty="0" err="1" smtClean="0">
                <a:latin typeface="Bookman Old Style" pitchFamily="18" charset="0"/>
              </a:rPr>
              <a:t>b</a:t>
            </a:r>
            <a:r>
              <a:rPr lang="ru-RU" sz="2000" dirty="0" smtClean="0">
                <a:latin typeface="Bookman Old Style" pitchFamily="18" charset="0"/>
              </a:rPr>
              <a:t>) когда будет осуществляться коммуникация;</a:t>
            </a:r>
          </a:p>
          <a:p>
            <a:r>
              <a:rPr lang="ru-RU" sz="2000" dirty="0" err="1" smtClean="0">
                <a:latin typeface="Bookman Old Style" pitchFamily="18" charset="0"/>
              </a:rPr>
              <a:t>c</a:t>
            </a:r>
            <a:r>
              <a:rPr lang="ru-RU" sz="2000" dirty="0" smtClean="0">
                <a:latin typeface="Bookman Old Style" pitchFamily="18" charset="0"/>
              </a:rPr>
              <a:t>) с кем будет осуществляться коммуникация;</a:t>
            </a:r>
          </a:p>
          <a:p>
            <a:r>
              <a:rPr lang="ru-RU" sz="2000" dirty="0" err="1" smtClean="0">
                <a:latin typeface="Bookman Old Style" pitchFamily="18" charset="0"/>
              </a:rPr>
              <a:t>d</a:t>
            </a:r>
            <a:r>
              <a:rPr lang="ru-RU" sz="2000" dirty="0" smtClean="0">
                <a:latin typeface="Bookman Old Style" pitchFamily="18" charset="0"/>
              </a:rPr>
              <a:t>) каким образом будет осуществляться коммуникация;</a:t>
            </a:r>
          </a:p>
          <a:p>
            <a:r>
              <a:rPr lang="ru-RU" sz="2000" dirty="0" err="1" smtClean="0">
                <a:latin typeface="Bookman Old Style" pitchFamily="18" charset="0"/>
              </a:rPr>
              <a:t>e</a:t>
            </a:r>
            <a:r>
              <a:rPr lang="ru-RU" sz="2000" dirty="0" smtClean="0">
                <a:latin typeface="Bookman Old Style" pitchFamily="18" charset="0"/>
              </a:rPr>
              <a:t>) кто будет осуществлять коммуникацию.</a:t>
            </a:r>
            <a:endParaRPr lang="ru-RU" altLang="ru-RU" sz="2000" dirty="0" smtClean="0">
              <a:latin typeface="Bookman Old Style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altLang="ru-RU" sz="2400" dirty="0" smtClean="0"/>
          </a:p>
          <a:p>
            <a:pPr marL="0" indent="0" eaLnBrk="1" hangingPunct="1">
              <a:buFont typeface="Arial" charset="0"/>
              <a:buNone/>
            </a:pPr>
            <a:endParaRPr lang="ru-RU" altLang="ru-RU" sz="2400" b="1" dirty="0" smtClean="0"/>
          </a:p>
          <a:p>
            <a:pPr marL="0" indent="0" eaLnBrk="1" hangingPunct="1">
              <a:buFont typeface="Arial" charset="0"/>
              <a:buNone/>
            </a:pPr>
            <a:endParaRPr lang="ru-RU" altLang="ru-RU" sz="2400" dirty="0" smtClean="0"/>
          </a:p>
        </p:txBody>
      </p:sp>
      <p:pic>
        <p:nvPicPr>
          <p:cNvPr id="4" name="Рисунок 3" descr="Критерий 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142852"/>
            <a:ext cx="1000132" cy="100013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401080" cy="501950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latin typeface="Bookman Old Style" pitchFamily="18" charset="0"/>
              </a:rPr>
              <a:t>получение объективной информации о состоянии профессиональной деятельности каждого педагога;</a:t>
            </a:r>
          </a:p>
          <a:p>
            <a:pPr lvl="0"/>
            <a:r>
              <a:rPr lang="ru-RU" dirty="0" smtClean="0">
                <a:latin typeface="Bookman Old Style" pitchFamily="18" charset="0"/>
              </a:rPr>
              <a:t>создание информационного банка, всесторонне отражающего деятельность не только педагога, методических объединений, творческих групп, но и школы в целом;</a:t>
            </a:r>
          </a:p>
          <a:p>
            <a:pPr lvl="0"/>
            <a:r>
              <a:rPr lang="ru-RU" dirty="0" smtClean="0">
                <a:latin typeface="Bookman Old Style" pitchFamily="18" charset="0"/>
              </a:rPr>
              <a:t>предъявление единых комплексных критериев для оценки уровня профессиональной компетентности и эффективности работы каждого педагога, включая самооценку деятельности;</a:t>
            </a:r>
          </a:p>
          <a:p>
            <a:pPr lvl="0"/>
            <a:r>
              <a:rPr lang="ru-RU" dirty="0" smtClean="0">
                <a:latin typeface="Bookman Old Style" pitchFamily="18" charset="0"/>
              </a:rPr>
              <a:t>создание условий для совершенствования профессиональной компетенции педагогов;</a:t>
            </a:r>
          </a:p>
          <a:p>
            <a:pPr lvl="0"/>
            <a:r>
              <a:rPr lang="ru-RU" dirty="0" smtClean="0">
                <a:latin typeface="Bookman Old Style" pitchFamily="18" charset="0"/>
              </a:rPr>
              <a:t>стимулирование видов деятельности, способствующих улучшению имиджа педагога и повышению рейтинга школы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000" dirty="0" smtClean="0">
                <a:latin typeface="Bookman Old Style" pitchFamily="18" charset="0"/>
              </a:rPr>
              <a:t>Основные задачи менеджмента персонала</a:t>
            </a:r>
          </a:p>
        </p:txBody>
      </p:sp>
      <p:pic>
        <p:nvPicPr>
          <p:cNvPr id="5" name="Рисунок 4" descr="Критерий 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142852"/>
            <a:ext cx="1285884" cy="128588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429552" cy="5000660"/>
          </a:xfrm>
          <a:solidFill>
            <a:srgbClr val="002060">
              <a:alpha val="76000"/>
            </a:srgbClr>
          </a:solidFill>
        </p:spPr>
        <p:txBody>
          <a:bodyPr>
            <a:noAutofit/>
          </a:bodyPr>
          <a:lstStyle/>
          <a:p>
            <a:pPr algn="ctr">
              <a:buNone/>
            </a:pPr>
            <a:endParaRPr lang="ru-RU" sz="1600" dirty="0" smtClean="0"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D677-79C7-4033-A1A1-3C776AD7610D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64294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>Процессная модель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2714612" y="1571612"/>
            <a:ext cx="3571900" cy="1428760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latin typeface="Bookman Old Style" pitchFamily="18" charset="0"/>
              </a:rPr>
              <a:t>Управляющие воздействия</a:t>
            </a:r>
          </a:p>
          <a:p>
            <a:pPr algn="ctr"/>
            <a:r>
              <a:rPr lang="ru-RU" altLang="ru-RU" sz="2000" i="1" dirty="0" smtClean="0">
                <a:latin typeface="Bookman Old Style" pitchFamily="18" charset="0"/>
              </a:rPr>
              <a:t>(технологии, </a:t>
            </a:r>
            <a:r>
              <a:rPr lang="ru-RU" altLang="ru-RU" sz="2000" i="1" dirty="0" err="1" smtClean="0">
                <a:latin typeface="Bookman Old Style" pitchFamily="18" charset="0"/>
              </a:rPr>
              <a:t>ГОСТы</a:t>
            </a:r>
            <a:r>
              <a:rPr lang="ru-RU" altLang="ru-RU" sz="2000" i="1" dirty="0" smtClean="0">
                <a:latin typeface="Bookman Old Style" pitchFamily="18" charset="0"/>
              </a:rPr>
              <a:t>)</a:t>
            </a:r>
            <a:endParaRPr lang="ru-RU" altLang="ru-RU" sz="2000" i="1" dirty="0"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85984" y="3000372"/>
            <a:ext cx="4429156" cy="20717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Bookman Old Style" pitchFamily="18" charset="0"/>
              </a:rPr>
              <a:t>ПРОЦЕСС - </a:t>
            </a:r>
            <a:r>
              <a:rPr lang="ru-RU" altLang="ru-RU" dirty="0" smtClean="0">
                <a:solidFill>
                  <a:schemeClr val="bg1"/>
                </a:solidFill>
                <a:latin typeface="Bookman Old Style" pitchFamily="18" charset="0"/>
              </a:rPr>
              <a:t>совокупность взаимосвязанных и взаимодействующих видов деятельности, </a:t>
            </a:r>
          </a:p>
          <a:p>
            <a:pPr algn="ctr"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Bookman Old Style" pitchFamily="18" charset="0"/>
              </a:rPr>
              <a:t>преобразующих входы в выходы</a:t>
            </a:r>
            <a:endParaRPr lang="ru-RU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0" name="Выноска со стрелкой вверх 19"/>
          <p:cNvSpPr/>
          <p:nvPr/>
        </p:nvSpPr>
        <p:spPr>
          <a:xfrm>
            <a:off x="2786050" y="5072074"/>
            <a:ext cx="3429024" cy="1500198"/>
          </a:xfrm>
          <a:prstGeom prst="up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latin typeface="Bookman Old Style" pitchFamily="18" charset="0"/>
              </a:rPr>
              <a:t>Ресурсы</a:t>
            </a:r>
          </a:p>
        </p:txBody>
      </p:sp>
      <p:sp>
        <p:nvSpPr>
          <p:cNvPr id="22" name="Выноска со стрелкой вправо 21"/>
          <p:cNvSpPr/>
          <p:nvPr/>
        </p:nvSpPr>
        <p:spPr>
          <a:xfrm>
            <a:off x="285720" y="1571612"/>
            <a:ext cx="2000264" cy="5000660"/>
          </a:xfrm>
          <a:prstGeom prst="rightArrowCallout">
            <a:avLst/>
          </a:prstGeom>
          <a:gradFill>
            <a:gsLst>
              <a:gs pos="0">
                <a:srgbClr val="92D05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altLang="ru-RU" sz="2800" dirty="0" smtClean="0">
                <a:solidFill>
                  <a:schemeClr val="tx1"/>
                </a:solidFill>
                <a:latin typeface="Bookman Old Style" pitchFamily="18" charset="0"/>
              </a:rPr>
              <a:t>Входы</a:t>
            </a:r>
          </a:p>
          <a:p>
            <a:pPr algn="ctr"/>
            <a:r>
              <a:rPr lang="ru-RU" altLang="ru-RU" i="1" dirty="0" smtClean="0">
                <a:solidFill>
                  <a:schemeClr val="tx1"/>
                </a:solidFill>
                <a:latin typeface="Bookman Old Style" pitchFamily="18" charset="0"/>
              </a:rPr>
              <a:t>(основополагающие </a:t>
            </a:r>
          </a:p>
          <a:p>
            <a:pPr algn="ctr"/>
            <a:r>
              <a:rPr lang="ru-RU" altLang="ru-RU" i="1" dirty="0" smtClean="0">
                <a:solidFill>
                  <a:schemeClr val="tx1"/>
                </a:solidFill>
                <a:latin typeface="Bookman Old Style" pitchFamily="18" charset="0"/>
              </a:rPr>
              <a:t>документы, требования</a:t>
            </a:r>
          </a:p>
          <a:p>
            <a:pPr algn="ctr"/>
            <a:r>
              <a:rPr lang="ru-RU" altLang="ru-RU" i="1" dirty="0" smtClean="0">
                <a:solidFill>
                  <a:schemeClr val="tx1"/>
                </a:solidFill>
                <a:latin typeface="Bookman Old Style" pitchFamily="18" charset="0"/>
              </a:rPr>
              <a:t>потребителя, портрет ученика школы)</a:t>
            </a:r>
            <a:endParaRPr lang="ru-RU" altLang="ru-RU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3" name="Выноска со стрелкой вправо 22"/>
          <p:cNvSpPr/>
          <p:nvPr/>
        </p:nvSpPr>
        <p:spPr>
          <a:xfrm>
            <a:off x="7000892" y="1571612"/>
            <a:ext cx="2000264" cy="5000660"/>
          </a:xfrm>
          <a:prstGeom prst="rightArrowCallou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altLang="ru-RU" sz="2800" dirty="0" smtClean="0">
                <a:solidFill>
                  <a:schemeClr val="tx1"/>
                </a:solidFill>
                <a:latin typeface="Bookman Old Style" pitchFamily="18" charset="0"/>
              </a:rPr>
              <a:t>Выходы</a:t>
            </a:r>
          </a:p>
          <a:p>
            <a:pPr algn="ctr"/>
            <a:r>
              <a:rPr lang="ru-RU" altLang="ru-RU" i="1" dirty="0" smtClean="0">
                <a:solidFill>
                  <a:schemeClr val="tx1"/>
                </a:solidFill>
                <a:latin typeface="Franklin Gothic Book" pitchFamily="34" charset="0"/>
              </a:rPr>
              <a:t>(</a:t>
            </a:r>
            <a:r>
              <a:rPr lang="ru-RU" altLang="ru-RU" i="1" dirty="0" smtClean="0">
                <a:solidFill>
                  <a:schemeClr val="tx1"/>
                </a:solidFill>
                <a:latin typeface="Bookman Old Style" pitchFamily="18" charset="0"/>
              </a:rPr>
              <a:t>аналитические материалы, </a:t>
            </a:r>
          </a:p>
          <a:p>
            <a:pPr algn="ctr"/>
            <a:r>
              <a:rPr lang="ru-RU" altLang="ru-RU" i="1" dirty="0" smtClean="0">
                <a:solidFill>
                  <a:schemeClr val="tx1"/>
                </a:solidFill>
                <a:latin typeface="Bookman Old Style" pitchFamily="18" charset="0"/>
              </a:rPr>
              <a:t>образ выпускника)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57554" y="142852"/>
            <a:ext cx="564360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МЕНЕДЖМЕНТ </a:t>
            </a:r>
            <a:br>
              <a:rPr lang="ru-RU" sz="4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</a:br>
            <a:r>
              <a:rPr lang="ru-RU" sz="4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КАДРОВ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3000" dirty="0" smtClean="0">
                <a:latin typeface="Bookman Old Style" pitchFamily="18" charset="0"/>
              </a:rPr>
              <a:t/>
            </a:r>
            <a:br>
              <a:rPr lang="ru-RU" altLang="ru-RU" sz="3000" dirty="0" smtClean="0">
                <a:latin typeface="Bookman Old Style" pitchFamily="18" charset="0"/>
              </a:rPr>
            </a:br>
            <a:r>
              <a:rPr lang="ru-RU" altLang="ru-RU" sz="3000" dirty="0" smtClean="0">
                <a:latin typeface="Bookman Old Style" pitchFamily="18" charset="0"/>
              </a:rPr>
              <a:t/>
            </a:r>
            <a:br>
              <a:rPr lang="ru-RU" altLang="ru-RU" sz="3000" dirty="0" smtClean="0">
                <a:latin typeface="Bookman Old Style" pitchFamily="18" charset="0"/>
              </a:rPr>
            </a:br>
            <a:r>
              <a:rPr lang="ru-RU" altLang="ru-RU" sz="3000" dirty="0" smtClean="0">
                <a:latin typeface="Bookman Old Style" pitchFamily="18" charset="0"/>
              </a:rPr>
              <a:t/>
            </a:r>
            <a:br>
              <a:rPr lang="ru-RU" altLang="ru-RU" sz="3000" dirty="0" smtClean="0">
                <a:latin typeface="Bookman Old Style" pitchFamily="18" charset="0"/>
              </a:rPr>
            </a:br>
            <a:r>
              <a:rPr lang="ru-RU" altLang="ru-RU" sz="3000" dirty="0" smtClean="0">
                <a:latin typeface="Bookman Old Style" pitchFamily="18" charset="0"/>
              </a:rPr>
              <a:t/>
            </a:r>
            <a:br>
              <a:rPr lang="ru-RU" altLang="ru-RU" sz="3000" dirty="0" smtClean="0">
                <a:latin typeface="Bookman Old Style" pitchFamily="18" charset="0"/>
              </a:rPr>
            </a:br>
            <a:r>
              <a:rPr lang="ru-RU" altLang="ru-RU" sz="3000" dirty="0" smtClean="0">
                <a:latin typeface="Bookman Old Style" pitchFamily="18" charset="0"/>
              </a:rPr>
              <a:t>Матрица ответственности на процесс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142852"/>
            <a:ext cx="564360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МЕНЕДЖМЕНТ </a:t>
            </a:r>
            <a:br>
              <a:rPr lang="ru-RU" sz="4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</a:br>
            <a:r>
              <a:rPr lang="ru-RU" sz="4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КАДРОВ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916832"/>
          <a:ext cx="8358248" cy="4820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1893108"/>
                <a:gridCol w="2089562"/>
                <a:gridCol w="2089562"/>
              </a:tblGrid>
              <a:tr h="581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/>
                        </a:rPr>
                        <a:t>Процесс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/>
                        </a:rPr>
                        <a:t>Руководитель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/>
                        </a:rPr>
                        <a:t>Ответственный исполнитель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/>
                        </a:rPr>
                        <a:t>Контроль</a:t>
                      </a:r>
                    </a:p>
                  </a:txBody>
                  <a:tcPr marL="68580" marR="68580" marT="0" marB="0"/>
                </a:tc>
              </a:tr>
              <a:tr h="581404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/>
                        </a:rPr>
                        <a:t>Планирование процесса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/>
                        </a:rPr>
                        <a:t>Зам. директора по </a:t>
                      </a:r>
                      <a:r>
                        <a:rPr lang="ru-RU" sz="1600" dirty="0" smtClean="0">
                          <a:latin typeface="Bookman Old Style" pitchFamily="18" charset="0"/>
                          <a:ea typeface="Times New Roman"/>
                        </a:rPr>
                        <a:t>УВР, НМР, ВР</a:t>
                      </a:r>
                      <a:endParaRPr lang="ru-RU" sz="160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/>
                        </a:rPr>
                        <a:t>Заведующие </a:t>
                      </a:r>
                      <a:r>
                        <a:rPr lang="ru-RU" sz="1600" dirty="0" smtClean="0">
                          <a:latin typeface="Bookman Old Style" pitchFamily="18" charset="0"/>
                          <a:ea typeface="Times New Roman"/>
                        </a:rPr>
                        <a:t>МО, кафедрами </a:t>
                      </a:r>
                      <a:endParaRPr lang="ru-RU" sz="160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/>
                        </a:rPr>
                        <a:t>Директор</a:t>
                      </a:r>
                    </a:p>
                  </a:txBody>
                  <a:tcPr marL="68580" marR="68580" marT="0" marB="0"/>
                </a:tc>
              </a:tr>
              <a:tr h="694579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/>
                        </a:rPr>
                        <a:t>Формирование штата работников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/>
                        </a:rPr>
                        <a:t>Директор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/>
                        </a:rPr>
                        <a:t>Зам. </a:t>
                      </a:r>
                      <a:r>
                        <a:rPr lang="ru-RU" sz="1600" dirty="0" smtClean="0">
                          <a:latin typeface="Bookman Old Style" pitchFamily="18" charset="0"/>
                          <a:ea typeface="Times New Roman"/>
                        </a:rPr>
                        <a:t>директора по УВР, по ВР</a:t>
                      </a:r>
                      <a:endParaRPr lang="ru-RU" sz="1600" dirty="0">
                        <a:latin typeface="Bookman Old Style" pitchFamily="18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ookman Old Style" pitchFamily="18" charset="0"/>
                          <a:ea typeface="Times New Roman"/>
                        </a:rPr>
                        <a:t>главный </a:t>
                      </a:r>
                      <a:r>
                        <a:rPr lang="ru-RU" sz="1600" dirty="0">
                          <a:latin typeface="Bookman Old Style" pitchFamily="18" charset="0"/>
                          <a:ea typeface="Times New Roman"/>
                        </a:rPr>
                        <a:t>бухгалтер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/>
                        </a:rPr>
                        <a:t>Директор</a:t>
                      </a:r>
                    </a:p>
                  </a:txBody>
                  <a:tcPr marL="68580" marR="68580" marT="0" marB="0"/>
                </a:tc>
              </a:tr>
              <a:tr h="581404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/>
                        </a:rPr>
                        <a:t>Организация процесса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/>
                        </a:rPr>
                        <a:t>Зам. директора по </a:t>
                      </a:r>
                      <a:r>
                        <a:rPr lang="ru-RU" sz="1600" dirty="0" smtClean="0">
                          <a:latin typeface="Bookman Old Style" pitchFamily="18" charset="0"/>
                          <a:ea typeface="Times New Roman"/>
                        </a:rPr>
                        <a:t>УВР, НМР, по ВР, </a:t>
                      </a:r>
                      <a:endParaRPr lang="ru-RU" sz="160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Bookman Old Style" pitchFamily="18" charset="0"/>
                          <a:ea typeface="Times New Roman"/>
                        </a:rPr>
                        <a:t>Заведующие МО, кафедрами,  начхоз, главный бухгалтер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/>
                        </a:rPr>
                        <a:t>Директор</a:t>
                      </a:r>
                    </a:p>
                  </a:txBody>
                  <a:tcPr marL="68580" marR="68580" marT="0" marB="0"/>
                </a:tc>
              </a:tr>
              <a:tr h="694579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/>
                        </a:rPr>
                        <a:t>Контроль за осуществлением процесса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/>
                        </a:rPr>
                        <a:t>Зам. директора по </a:t>
                      </a:r>
                      <a:r>
                        <a:rPr lang="ru-RU" sz="1600" dirty="0" smtClean="0">
                          <a:latin typeface="Bookman Old Style" pitchFamily="18" charset="0"/>
                          <a:ea typeface="Times New Roman"/>
                        </a:rPr>
                        <a:t>УВР, НМР, по ВР</a:t>
                      </a:r>
                      <a:endParaRPr lang="ru-RU" sz="160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Bookman Old Style" pitchFamily="18" charset="0"/>
                          <a:ea typeface="Times New Roman"/>
                        </a:rPr>
                        <a:t>Заведующие МО, кафедрами, начхоз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/>
                        </a:rPr>
                        <a:t>Директор</a:t>
                      </a:r>
                    </a:p>
                  </a:txBody>
                  <a:tcPr marL="68580" marR="68580" marT="0" marB="0"/>
                </a:tc>
              </a:tr>
              <a:tr h="581404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/>
                        </a:rPr>
                        <a:t>Анализ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/>
                        </a:rPr>
                        <a:t>Зам. директора по </a:t>
                      </a:r>
                      <a:r>
                        <a:rPr lang="ru-RU" sz="1600" dirty="0" smtClean="0">
                          <a:latin typeface="Bookman Old Style" pitchFamily="18" charset="0"/>
                          <a:ea typeface="Times New Roman"/>
                        </a:rPr>
                        <a:t>УВР, НМР, по ВР</a:t>
                      </a:r>
                      <a:endParaRPr lang="ru-RU" sz="160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Bookman Old Style" pitchFamily="18" charset="0"/>
                          <a:ea typeface="Times New Roman"/>
                        </a:rPr>
                        <a:t>Заведующие МО, кафедрами, начхоз, главный бухгалтер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/>
                        </a:rPr>
                        <a:t>Директор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 descr="Критерий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2200898" cy="1354030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20775" y="142852"/>
            <a:ext cx="1332000" cy="46800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66878" y="1703692"/>
            <a:ext cx="1455826" cy="468000"/>
          </a:xfrm>
          <a:prstGeom prst="rect">
            <a:avLst/>
          </a:prstGeom>
          <a:solidFill>
            <a:srgbClr val="A57EB0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66878" y="2389497"/>
            <a:ext cx="1455826" cy="468000"/>
          </a:xfrm>
          <a:prstGeom prst="rect">
            <a:avLst/>
          </a:prstGeom>
          <a:solidFill>
            <a:srgbClr val="A57EB0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  <a:hlinkClick r:id="rId3" action="ppaction://hlinksldjump"/>
              </a:rPr>
              <a:t>4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1777899" y="3070540"/>
            <a:ext cx="1617752" cy="500066"/>
          </a:xfrm>
          <a:prstGeom prst="flowChartPreparat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Ромб 9"/>
          <p:cNvSpPr/>
          <p:nvPr/>
        </p:nvSpPr>
        <p:spPr>
          <a:xfrm>
            <a:off x="1590651" y="3786190"/>
            <a:ext cx="2000264" cy="1286860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Блок-схема: ручное управление 13"/>
          <p:cNvSpPr/>
          <p:nvPr/>
        </p:nvSpPr>
        <p:spPr>
          <a:xfrm>
            <a:off x="4019543" y="4176717"/>
            <a:ext cx="1481151" cy="538167"/>
          </a:xfrm>
          <a:prstGeom prst="flowChartManualOperation">
            <a:avLst/>
          </a:prstGeom>
          <a:solidFill>
            <a:srgbClr val="F48484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6" name="Блок-схема: несколько документов 15"/>
          <p:cNvSpPr/>
          <p:nvPr/>
        </p:nvSpPr>
        <p:spPr>
          <a:xfrm>
            <a:off x="1824015" y="790970"/>
            <a:ext cx="1548000" cy="720000"/>
          </a:xfrm>
          <a:prstGeom prst="flowChartMultidocumen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7" name="Блок-схема: несколько документов 16"/>
          <p:cNvSpPr/>
          <p:nvPr/>
        </p:nvSpPr>
        <p:spPr>
          <a:xfrm>
            <a:off x="99980" y="1581137"/>
            <a:ext cx="1548000" cy="720000"/>
          </a:xfrm>
          <a:prstGeom prst="flowChartMultidocumen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  <a:hlinkClick r:id="rId4" action="ppaction://hlinksldjump"/>
              </a:rPr>
              <a:t>3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8" name="Блок-схема: несколько документов 17"/>
          <p:cNvSpPr/>
          <p:nvPr/>
        </p:nvSpPr>
        <p:spPr>
          <a:xfrm>
            <a:off x="1762102" y="5352206"/>
            <a:ext cx="1548000" cy="720000"/>
          </a:xfrm>
          <a:prstGeom prst="flowChartMultidocumen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01725" y="6247148"/>
            <a:ext cx="1332000" cy="46800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H="1">
            <a:off x="2501106" y="696120"/>
            <a:ext cx="174625" cy="4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470944" y="1574007"/>
            <a:ext cx="234950" cy="4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2485231" y="2280444"/>
            <a:ext cx="2190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2489994" y="2958306"/>
            <a:ext cx="206375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2480469" y="3675857"/>
            <a:ext cx="215900" cy="4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1647825" y="1938338"/>
            <a:ext cx="219075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>
            <a:off x="2447132" y="5215731"/>
            <a:ext cx="2857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Заголовок 1"/>
          <p:cNvSpPr txBox="1">
            <a:spLocks/>
          </p:cNvSpPr>
          <p:nvPr/>
        </p:nvSpPr>
        <p:spPr>
          <a:xfrm>
            <a:off x="3571868" y="285728"/>
            <a:ext cx="5357850" cy="1338266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Bookman Old Style" pitchFamily="18" charset="0"/>
                <a:ea typeface="+mj-ea"/>
                <a:cs typeface="+mj-cs"/>
              </a:rPr>
              <a:t>Методологическая </a:t>
            </a:r>
            <a:r>
              <a:rPr lang="ru-RU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Bookman Old Style" pitchFamily="18" charset="0"/>
                <a:ea typeface="+mj-ea"/>
                <a:cs typeface="+mj-cs"/>
              </a:rPr>
              <a:t>инструкция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 rot="5400000">
            <a:off x="2483644" y="6107907"/>
            <a:ext cx="2127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01" name="TextBox 25"/>
          <p:cNvSpPr txBox="1">
            <a:spLocks noChangeArrowheads="1"/>
          </p:cNvSpPr>
          <p:nvPr/>
        </p:nvSpPr>
        <p:spPr bwMode="auto">
          <a:xfrm>
            <a:off x="2662238" y="500062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>
                <a:latin typeface="Franklin Gothic Book" pitchFamily="34" charset="0"/>
              </a:rPr>
              <a:t>да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3590925" y="4429125"/>
            <a:ext cx="5715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>
            <a:off x="2601913" y="2928938"/>
            <a:ext cx="213201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04" name="TextBox 41"/>
          <p:cNvSpPr txBox="1">
            <a:spLocks noChangeArrowheads="1"/>
          </p:cNvSpPr>
          <p:nvPr/>
        </p:nvSpPr>
        <p:spPr bwMode="auto">
          <a:xfrm>
            <a:off x="3519488" y="4059238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>
                <a:latin typeface="Franklin Gothic Book" pitchFamily="34" charset="0"/>
              </a:rPr>
              <a:t>нет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4123531" y="3539332"/>
            <a:ext cx="1247775" cy="26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06" name="Rectangle 3"/>
          <p:cNvSpPr txBox="1">
            <a:spLocks/>
          </p:cNvSpPr>
          <p:nvPr/>
        </p:nvSpPr>
        <p:spPr bwMode="auto">
          <a:xfrm>
            <a:off x="5572125" y="2428875"/>
            <a:ext cx="341947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eaLnBrk="1" hangingPunct="1">
              <a:buClr>
                <a:schemeClr val="accent1"/>
              </a:buClr>
              <a:buSzPct val="70000"/>
            </a:pPr>
            <a:r>
              <a:rPr lang="ru-RU" altLang="ru-RU" dirty="0">
                <a:solidFill>
                  <a:schemeClr val="tx2"/>
                </a:solidFill>
                <a:latin typeface="Franklin Gothic Book" pitchFamily="34" charset="0"/>
              </a:rPr>
              <a:t>1. Документы на </a:t>
            </a:r>
            <a:r>
              <a:rPr lang="ru-RU" altLang="ru-RU" dirty="0" smtClean="0">
                <a:solidFill>
                  <a:schemeClr val="tx2"/>
                </a:solidFill>
                <a:latin typeface="Franklin Gothic Book" pitchFamily="34" charset="0"/>
              </a:rPr>
              <a:t>процесс </a:t>
            </a:r>
            <a:r>
              <a:rPr lang="ru-RU" altLang="ru-RU" dirty="0" smtClean="0">
                <a:solidFill>
                  <a:schemeClr val="tx2"/>
                </a:solidFill>
                <a:latin typeface="Arial" charset="0"/>
              </a:rPr>
              <a:t>менеджмент персонала</a:t>
            </a:r>
            <a:r>
              <a:rPr lang="ru-RU" altLang="ru-RU" dirty="0" smtClean="0">
                <a:solidFill>
                  <a:schemeClr val="tx2"/>
                </a:solidFill>
                <a:latin typeface="Franklin Gothic Book" pitchFamily="34" charset="0"/>
              </a:rPr>
              <a:t>;</a:t>
            </a:r>
            <a:endParaRPr lang="ru-RU" altLang="ru-RU" dirty="0">
              <a:solidFill>
                <a:schemeClr val="tx2"/>
              </a:solidFill>
              <a:latin typeface="Franklin Gothic Book" pitchFamily="34" charset="0"/>
            </a:endParaRPr>
          </a:p>
          <a:p>
            <a:pPr marL="266700" indent="-266700" eaLnBrk="1" hangingPunct="1">
              <a:buClr>
                <a:schemeClr val="accent1"/>
              </a:buClr>
              <a:buSzPct val="70000"/>
            </a:pPr>
            <a:r>
              <a:rPr lang="ru-RU" altLang="ru-RU" dirty="0">
                <a:solidFill>
                  <a:schemeClr val="tx2"/>
                </a:solidFill>
                <a:latin typeface="Franklin Gothic Book" pitchFamily="34" charset="0"/>
              </a:rPr>
              <a:t>2. планирование;</a:t>
            </a:r>
          </a:p>
          <a:p>
            <a:pPr marL="266700" indent="-266700" eaLnBrk="1" hangingPunct="1">
              <a:buClr>
                <a:schemeClr val="accent1"/>
              </a:buClr>
              <a:buSzPct val="70000"/>
            </a:pPr>
            <a:r>
              <a:rPr lang="ru-RU" altLang="ru-RU" dirty="0">
                <a:solidFill>
                  <a:schemeClr val="tx2"/>
                </a:solidFill>
                <a:latin typeface="Franklin Gothic Book" pitchFamily="34" charset="0"/>
              </a:rPr>
              <a:t>3. планы;</a:t>
            </a:r>
          </a:p>
          <a:p>
            <a:pPr marL="266700" indent="-266700" eaLnBrk="1" hangingPunct="1">
              <a:buClr>
                <a:schemeClr val="accent1"/>
              </a:buClr>
              <a:buSzPct val="70000"/>
            </a:pPr>
            <a:r>
              <a:rPr lang="ru-RU" altLang="ru-RU" dirty="0">
                <a:solidFill>
                  <a:schemeClr val="tx2"/>
                </a:solidFill>
                <a:latin typeface="Franklin Gothic Book" pitchFamily="34" charset="0"/>
              </a:rPr>
              <a:t>4. выполнение планов;</a:t>
            </a:r>
          </a:p>
          <a:p>
            <a:pPr marL="266700" indent="-266700" eaLnBrk="1" hangingPunct="1">
              <a:buClr>
                <a:schemeClr val="accent1"/>
              </a:buClr>
              <a:buSzPct val="70000"/>
            </a:pPr>
            <a:r>
              <a:rPr lang="ru-RU" altLang="ru-RU" dirty="0">
                <a:solidFill>
                  <a:schemeClr val="tx2"/>
                </a:solidFill>
                <a:latin typeface="Franklin Gothic Book" pitchFamily="34" charset="0"/>
              </a:rPr>
              <a:t>5. контроль;</a:t>
            </a:r>
          </a:p>
          <a:p>
            <a:pPr marL="266700" indent="-266700" eaLnBrk="1" hangingPunct="1">
              <a:buClr>
                <a:schemeClr val="accent1"/>
              </a:buClr>
              <a:buSzPct val="70000"/>
            </a:pPr>
            <a:r>
              <a:rPr lang="ru-RU" altLang="ru-RU" dirty="0">
                <a:solidFill>
                  <a:schemeClr val="tx2"/>
                </a:solidFill>
                <a:latin typeface="Franklin Gothic Book" pitchFamily="34" charset="0"/>
              </a:rPr>
              <a:t>6. принятие решения;</a:t>
            </a:r>
          </a:p>
          <a:p>
            <a:pPr marL="266700" indent="-266700" eaLnBrk="1" hangingPunct="1">
              <a:buClr>
                <a:schemeClr val="accent1"/>
              </a:buClr>
              <a:buSzPct val="70000"/>
            </a:pPr>
            <a:r>
              <a:rPr lang="ru-RU" altLang="ru-RU" dirty="0">
                <a:solidFill>
                  <a:schemeClr val="tx2"/>
                </a:solidFill>
                <a:latin typeface="Franklin Gothic Book" pitchFamily="34" charset="0"/>
              </a:rPr>
              <a:t>7. отчетные документы;</a:t>
            </a:r>
          </a:p>
          <a:p>
            <a:pPr marL="266700" indent="-266700" eaLnBrk="1" hangingPunct="1">
              <a:buClr>
                <a:schemeClr val="accent1"/>
              </a:buClr>
              <a:buSzPct val="70000"/>
            </a:pPr>
            <a:r>
              <a:rPr lang="ru-RU" altLang="ru-RU" dirty="0">
                <a:solidFill>
                  <a:schemeClr val="tx2"/>
                </a:solidFill>
                <a:latin typeface="Franklin Gothic Book" pitchFamily="34" charset="0"/>
              </a:rPr>
              <a:t>8. доработка, </a:t>
            </a:r>
            <a:r>
              <a:rPr lang="ru-RU" altLang="ru-RU" dirty="0" smtClean="0">
                <a:solidFill>
                  <a:schemeClr val="tx2"/>
                </a:solidFill>
                <a:latin typeface="Franklin Gothic Book" pitchFamily="34" charset="0"/>
              </a:rPr>
              <a:t>корректировка</a:t>
            </a:r>
            <a:endParaRPr lang="ru-RU" altLang="ru-RU" dirty="0">
              <a:solidFill>
                <a:schemeClr val="tx2"/>
              </a:solidFill>
              <a:latin typeface="Franklin Gothic Book" pitchFamily="34" charset="0"/>
            </a:endParaRPr>
          </a:p>
          <a:p>
            <a:pPr marL="266700" indent="-266700" eaLnBrk="1" hangingPunct="1">
              <a:buClr>
                <a:schemeClr val="accent1"/>
              </a:buClr>
              <a:buSzPct val="70000"/>
            </a:pPr>
            <a:endParaRPr lang="ru-RU" altLang="ru-RU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9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086725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endParaRPr lang="ru-RU" altLang="ru-RU" sz="4000" dirty="0" smtClean="0"/>
          </a:p>
        </p:txBody>
      </p:sp>
      <p:graphicFrame>
        <p:nvGraphicFramePr>
          <p:cNvPr id="79895" name="Group 23"/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643998" cy="5214974"/>
        </p:xfrm>
        <a:graphic>
          <a:graphicData uri="http://schemas.openxmlformats.org/drawingml/2006/table">
            <a:tbl>
              <a:tblPr/>
              <a:tblGrid>
                <a:gridCol w="4214842"/>
                <a:gridCol w="4429156"/>
              </a:tblGrid>
              <a:tr h="521497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tabLst>
                          <a:tab pos="2495550" algn="l"/>
                        </a:tabLst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tabLst>
                          <a:tab pos="2495550" algn="l"/>
                        </a:tabLst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tabLst>
                          <a:tab pos="2495550" algn="l"/>
                        </a:tabLst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tabLst>
                          <a:tab pos="249555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tabLst>
                          <a:tab pos="249555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tabLst>
                          <a:tab pos="249555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tabLst>
                          <a:tab pos="249555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tabLst>
                          <a:tab pos="249555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tabLst>
                          <a:tab pos="249555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95550" algn="l"/>
                        </a:tabLst>
                      </a:pPr>
                      <a:r>
                        <a:rPr kumimoji="0" lang="ru-RU" altLang="ru-R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Стартовый анализ</a:t>
                      </a:r>
                      <a:r>
                        <a:rPr kumimoji="0" lang="en-US" altLang="ru-R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ru-RU" altLang="ru-RU" sz="2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95550" algn="l"/>
                        </a:tabLst>
                      </a:pP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anose="02020603050405020304" pitchFamily="18" charset="0"/>
                      </a:endParaRPr>
                    </a:p>
                    <a:p>
                      <a:pPr marL="800100" marR="0" lvl="1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buChar char="Ø"/>
                        <a:tabLst>
                          <a:tab pos="2495550" algn="l"/>
                        </a:tabLst>
                      </a:pP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возрастной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состав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800100" marR="0" lvl="1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buChar char="Ø"/>
                        <a:tabLst>
                          <a:tab pos="2495550" algn="l"/>
                        </a:tabLst>
                      </a:pP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категорийность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800100" marR="0" lvl="1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buChar char="Ø"/>
                        <a:tabLst>
                          <a:tab pos="2495550" algn="l"/>
                        </a:tabLst>
                      </a:pP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педагогический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стаж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800100" marR="0" lvl="1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buChar char="Ø"/>
                        <a:tabLst>
                          <a:tab pos="2495550" algn="l"/>
                        </a:tabLst>
                      </a:pP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самообразование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800100" marR="0" lvl="1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buChar char="Ø"/>
                        <a:tabLst>
                          <a:tab pos="2495550" algn="l"/>
                        </a:tabLst>
                      </a:pP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профессиональных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компетенций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самооценка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внешняя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 marL="800100" marR="0" lvl="1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buChar char="Ø"/>
                        <a:tabLst>
                          <a:tab pos="2495550" algn="l"/>
                        </a:tabLst>
                      </a:pP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опыта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инновационной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.);</a:t>
                      </a:r>
                    </a:p>
                    <a:p>
                      <a:pPr marL="800100" marR="0" lvl="1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buChar char="Ø"/>
                        <a:tabLst>
                          <a:tab pos="2495550" algn="l"/>
                        </a:tabLst>
                      </a:pP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мотивация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научной и инновационной деятельности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800100" marR="0" lvl="1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buChar char="Ø"/>
                        <a:tabLst>
                          <a:tab pos="2495550" algn="l"/>
                        </a:tabLst>
                      </a:pP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методическая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учителя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800100" marR="0" lvl="1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buNone/>
                        <a:tabLst>
                          <a:tab pos="2495550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её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anose="02020603050405020304" pitchFamily="18" charset="0"/>
                        </a:rPr>
                        <a:t>выход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tabLst>
                          <a:tab pos="2495550" algn="l"/>
                        </a:tabLst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tabLst>
                          <a:tab pos="2495550" algn="l"/>
                        </a:tabLst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tabLst>
                          <a:tab pos="2495550" algn="l"/>
                        </a:tabLst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tabLst>
                          <a:tab pos="249555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tabLst>
                          <a:tab pos="249555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tabLst>
                          <a:tab pos="249555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tabLst>
                          <a:tab pos="249555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tabLst>
                          <a:tab pos="249555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tabLst>
                          <a:tab pos="2495550" algn="l"/>
                        </a:tabLs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95550" algn="l"/>
                        </a:tabLst>
                      </a:pPr>
                      <a:r>
                        <a:rPr kumimoji="0" lang="ru-RU" altLang="ru-RU" sz="2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Критерии результативности: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2495550" algn="l"/>
                        </a:tabLs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категорийности</a:t>
                      </a: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kumimoji="0" lang="ru-RU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2495550" algn="l"/>
                        </a:tabLst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выполнение 100% плана повышения квалификации</a:t>
                      </a:r>
                      <a:endParaRPr kumimoji="0" lang="en-US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2495550" algn="l"/>
                        </a:tabLst>
                      </a:pPr>
                      <a:r>
                        <a:rPr kumimoji="0" lang="en-US" altLang="ru-RU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и освоение </a:t>
                      </a:r>
                      <a:r>
                        <a:rPr kumimoji="0" lang="en-US" altLang="ru-RU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форм</a:t>
                      </a: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самообразования</a:t>
                      </a:r>
                      <a:endParaRPr kumimoji="0" lang="en-US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2495550" algn="l"/>
                        </a:tabLs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</a:t>
                      </a:r>
                      <a:r>
                        <a:rPr kumimoji="0" lang="en-US" altLang="ru-RU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уровня</a:t>
                      </a: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en-US" altLang="ru-RU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роф</a:t>
                      </a:r>
                      <a:r>
                        <a:rPr kumimoji="0" lang="ru-RU" altLang="ru-RU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ессиональной</a:t>
                      </a: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компетентности</a:t>
                      </a: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 ( у </a:t>
                      </a: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педагогов</a:t>
                      </a: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en-US" altLang="ru-RU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2495550" algn="l"/>
                        </a:tabLs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</a:t>
                      </a:r>
                      <a:r>
                        <a:rPr kumimoji="0" lang="en-US" altLang="ru-RU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мотивации</a:t>
                      </a: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  (%)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2495550" algn="l"/>
                        </a:tabLs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</a:t>
                      </a:r>
                      <a:r>
                        <a:rPr kumimoji="0" lang="en-US" altLang="ru-RU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эффективности</a:t>
                      </a:r>
                      <a:endParaRPr kumimoji="0" lang="ru-RU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2495550" algn="l"/>
                        </a:tabLst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en-US" altLang="ru-RU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методической теме</a:t>
                      </a: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endParaRPr kumimoji="0" lang="ru-RU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2495550" algn="l"/>
                        </a:tabLst>
                      </a:pPr>
                      <a:r>
                        <a:rPr kumimoji="0" lang="en-US" altLang="ru-RU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обобщение</a:t>
                      </a: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опыта</a:t>
                      </a:r>
                      <a:endParaRPr kumimoji="0" lang="ru-RU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2495550" algn="l"/>
                        </a:tabLst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удовлетворённости (не менее 70%)</a:t>
                      </a:r>
                      <a:endParaRPr kumimoji="0" lang="en-US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357554" y="142852"/>
            <a:ext cx="564360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МЕНЕДЖМЕНТ </a:t>
            </a:r>
            <a:br>
              <a:rPr lang="ru-RU" sz="4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</a:br>
            <a:r>
              <a:rPr lang="ru-RU" sz="4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КАДРОВ</a:t>
            </a:r>
          </a:p>
        </p:txBody>
      </p:sp>
      <p:pic>
        <p:nvPicPr>
          <p:cNvPr id="5" name="Рисунок 4" descr="картинка_для_ИС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52"/>
            <a:ext cx="1643074" cy="1231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8501122" cy="2428868"/>
          </a:xfrm>
        </p:spPr>
        <p:txBody>
          <a:bodyPr>
            <a:noAutofit/>
          </a:bodyPr>
          <a:lstStyle/>
          <a:p>
            <a:r>
              <a:rPr lang="ru-RU" altLang="ru-RU" sz="4400" dirty="0" smtClean="0">
                <a:latin typeface="Bookman Old Style" pitchFamily="18" charset="0"/>
              </a:rPr>
              <a:t>Что в системе менеджмента персонала реализовано: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928934"/>
            <a:ext cx="8229600" cy="2668575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folHlink"/>
                </a:solidFill>
                <a:latin typeface="Bookman Old Style" pitchFamily="18" charset="0"/>
              </a:rPr>
              <a:t>Представили  данную систему как процесс, имеющий входы и выходы</a:t>
            </a:r>
          </a:p>
          <a:p>
            <a:pPr eaLnBrk="1" hangingPunct="1"/>
            <a:endParaRPr lang="ru-RU" altLang="ru-RU" sz="2800" b="1" dirty="0" smtClean="0">
              <a:solidFill>
                <a:schemeClr val="folHlink"/>
              </a:solidFill>
              <a:latin typeface="Bookman Old Style" pitchFamily="18" charset="0"/>
            </a:endParaRPr>
          </a:p>
          <a:p>
            <a:pPr eaLnBrk="1" hangingPunct="1"/>
            <a:r>
              <a:rPr lang="ru-RU" altLang="ru-RU" sz="2800" b="1" dirty="0" smtClean="0">
                <a:solidFill>
                  <a:schemeClr val="folHlink"/>
                </a:solidFill>
                <a:latin typeface="Bookman Old Style" pitchFamily="18" charset="0"/>
              </a:rPr>
              <a:t>Составили матрицу ответственности по данному процессу</a:t>
            </a:r>
          </a:p>
          <a:p>
            <a:pPr eaLnBrk="1" hangingPunct="1"/>
            <a:endParaRPr lang="ru-RU" altLang="ru-RU" sz="2800" b="1" dirty="0" smtClean="0">
              <a:solidFill>
                <a:schemeClr val="folHlink"/>
              </a:solidFill>
            </a:endParaRPr>
          </a:p>
        </p:txBody>
      </p:sp>
      <p:pic>
        <p:nvPicPr>
          <p:cNvPr id="4" name="Рисунок 3" descr="Критерий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142852"/>
            <a:ext cx="1214446" cy="121444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0108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nstantia" pitchFamily="18" charset="0"/>
              </a:rPr>
              <a:t>               МБОУ СОШ №165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4" name="Рисунок 3" descr="iso26000-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42852"/>
            <a:ext cx="1518058" cy="1214446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428736"/>
            <a:ext cx="8501122" cy="4525963"/>
          </a:xfrm>
        </p:spPr>
        <p:txBody>
          <a:bodyPr/>
          <a:lstStyle/>
          <a:p>
            <a:r>
              <a:rPr lang="ru-RU" dirty="0" smtClean="0">
                <a:latin typeface="Constantia" pitchFamily="18" charset="0"/>
              </a:rPr>
              <a:t>Год вхождения в проект: </a:t>
            </a:r>
            <a:r>
              <a:rPr lang="ru-RU" b="1" dirty="0" smtClean="0">
                <a:latin typeface="Constantia" pitchFamily="18" charset="0"/>
              </a:rPr>
              <a:t> с 01.01.2015</a:t>
            </a:r>
            <a:endParaRPr lang="ru-RU" dirty="0" smtClean="0">
              <a:latin typeface="Constantia" pitchFamily="18" charset="0"/>
            </a:endParaRPr>
          </a:p>
          <a:p>
            <a:r>
              <a:rPr lang="ru-RU" dirty="0" smtClean="0">
                <a:latin typeface="Constantia" pitchFamily="18" charset="0"/>
              </a:rPr>
              <a:t>Статус площадки  - </a:t>
            </a:r>
            <a:r>
              <a:rPr lang="ru-RU" u="sng" dirty="0" smtClean="0">
                <a:latin typeface="Constantia" pitchFamily="18" charset="0"/>
              </a:rPr>
              <a:t>пилотная</a:t>
            </a:r>
            <a:r>
              <a:rPr lang="ru-RU" dirty="0" smtClean="0">
                <a:latin typeface="Constantia" pitchFamily="18" charset="0"/>
              </a:rPr>
              <a:t>  площадка</a:t>
            </a:r>
          </a:p>
          <a:p>
            <a:r>
              <a:rPr lang="ru-RU" dirty="0" smtClean="0">
                <a:latin typeface="Constantia" pitchFamily="18" charset="0"/>
              </a:rPr>
              <a:t>Стажировочная площадка – МАОУ ОЦ «Горностай», с 01 сентября 2016 – Гимназия №3 в Академгородке</a:t>
            </a:r>
          </a:p>
          <a:p>
            <a:endParaRPr lang="ru-RU" dirty="0"/>
          </a:p>
        </p:txBody>
      </p:sp>
      <p:pic>
        <p:nvPicPr>
          <p:cNvPr id="6" name="Рисунок 5" descr="Герб школы скан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1"/>
            <a:ext cx="1171369" cy="114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Содержимое 7" descr="Школа 165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786190"/>
            <a:ext cx="421484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10" descr="S09205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786190"/>
            <a:ext cx="3643338" cy="266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214554"/>
            <a:ext cx="8643998" cy="435769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800" dirty="0" smtClean="0">
                <a:solidFill>
                  <a:schemeClr val="folHlink"/>
                </a:solidFill>
                <a:latin typeface="Bookman Old Style" pitchFamily="18" charset="0"/>
              </a:rPr>
              <a:t>Систематизировать документы по  процессу</a:t>
            </a:r>
            <a:r>
              <a:rPr lang="en-US" altLang="ru-RU" sz="2800" dirty="0" smtClean="0">
                <a:solidFill>
                  <a:schemeClr val="folHlink"/>
                </a:solidFill>
                <a:latin typeface="Bookman Old Style" pitchFamily="18" charset="0"/>
              </a:rPr>
              <a:t>;</a:t>
            </a:r>
            <a:endParaRPr lang="ru-RU" altLang="ru-RU" sz="2800" dirty="0" smtClean="0">
              <a:solidFill>
                <a:schemeClr val="folHlink"/>
              </a:solidFill>
              <a:latin typeface="Bookman Old Style" pitchFamily="18" charset="0"/>
            </a:endParaRPr>
          </a:p>
          <a:p>
            <a:pPr eaLnBrk="1" hangingPunct="1"/>
            <a:r>
              <a:rPr lang="ru-RU" altLang="ru-RU" sz="2800" dirty="0" smtClean="0">
                <a:solidFill>
                  <a:schemeClr val="folHlink"/>
                </a:solidFill>
                <a:latin typeface="Bookman Old Style" pitchFamily="18" charset="0"/>
              </a:rPr>
              <a:t>Постоянный мониторинг процесса</a:t>
            </a:r>
            <a:r>
              <a:rPr lang="en-US" altLang="ru-RU" sz="2800" dirty="0" smtClean="0">
                <a:solidFill>
                  <a:schemeClr val="folHlink"/>
                </a:solidFill>
                <a:latin typeface="Bookman Old Style" pitchFamily="18" charset="0"/>
              </a:rPr>
              <a:t>;</a:t>
            </a:r>
            <a:endParaRPr lang="ru-RU" altLang="ru-RU" sz="2800" dirty="0" smtClean="0">
              <a:solidFill>
                <a:schemeClr val="folHlink"/>
              </a:solidFill>
              <a:latin typeface="Bookman Old Style" pitchFamily="18" charset="0"/>
            </a:endParaRPr>
          </a:p>
          <a:p>
            <a:pPr eaLnBrk="1" hangingPunct="1"/>
            <a:r>
              <a:rPr lang="ru-RU" altLang="ru-RU" sz="2800" dirty="0" smtClean="0">
                <a:solidFill>
                  <a:schemeClr val="folHlink"/>
                </a:solidFill>
                <a:latin typeface="Bookman Old Style" pitchFamily="18" charset="0"/>
              </a:rPr>
              <a:t>Провести систему семинаров по обучению административного корпуса и коллектива по ИСО 9000 и 9001</a:t>
            </a:r>
            <a:r>
              <a:rPr lang="en-US" altLang="ru-RU" sz="2800" dirty="0" smtClean="0">
                <a:solidFill>
                  <a:schemeClr val="folHlink"/>
                </a:solidFill>
                <a:latin typeface="Bookman Old Style" pitchFamily="18" charset="0"/>
              </a:rPr>
              <a:t>;</a:t>
            </a:r>
          </a:p>
          <a:p>
            <a:pPr eaLnBrk="1" hangingPunct="1"/>
            <a:r>
              <a:rPr lang="ru-RU" altLang="ru-RU" sz="2800" dirty="0" smtClean="0">
                <a:solidFill>
                  <a:schemeClr val="folHlink"/>
                </a:solidFill>
                <a:latin typeface="Bookman Old Style" pitchFamily="18" charset="0"/>
              </a:rPr>
              <a:t>Провести мониторинговые исследования компетентности педагогов</a:t>
            </a:r>
          </a:p>
          <a:p>
            <a:r>
              <a:rPr lang="ru-RU" altLang="ru-RU" sz="2800" dirty="0" smtClean="0">
                <a:solidFill>
                  <a:schemeClr val="folHlink"/>
                </a:solidFill>
                <a:latin typeface="Bookman Old Style" pitchFamily="18" charset="0"/>
              </a:rPr>
              <a:t>Разработать программу управления</a:t>
            </a:r>
          </a:p>
          <a:p>
            <a:pPr>
              <a:buNone/>
            </a:pPr>
            <a:r>
              <a:rPr lang="ru-RU" altLang="ru-RU" sz="2800" dirty="0" smtClean="0">
                <a:solidFill>
                  <a:schemeClr val="folHlink"/>
                </a:solidFill>
                <a:latin typeface="Bookman Old Style" pitchFamily="18" charset="0"/>
              </a:rPr>
              <a:t>                                                    персоналом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52"/>
            <a:ext cx="87868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4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Что в системе менеджмента персонала предстоит сделать: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58246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Bookman Old Style" pitchFamily="18" charset="0"/>
              </a:rPr>
              <a:t>Региональная модель УКО</a:t>
            </a:r>
            <a:endParaRPr lang="ru-RU" sz="4400" dirty="0">
              <a:latin typeface="Bookman Old Styl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714488"/>
          <a:ext cx="8286808" cy="3906059"/>
        </p:xfrm>
        <a:graphic>
          <a:graphicData uri="http://schemas.openxmlformats.org/drawingml/2006/table">
            <a:tbl>
              <a:tblPr/>
              <a:tblGrid>
                <a:gridCol w="4029366"/>
                <a:gridCol w="4257442"/>
              </a:tblGrid>
              <a:tr h="814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1. Лидирующая роль руководства </a:t>
                      </a:r>
                      <a:endParaRPr lang="ru-RU" sz="2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180" marR="53180" marT="492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6. Удовлетворенность потребителей </a:t>
                      </a:r>
                      <a:endParaRPr lang="ru-RU" sz="2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180" marR="53180" marT="492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u="none" kern="12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2. Политика и стратегия </a:t>
                      </a:r>
                      <a:endParaRPr lang="ru-RU" sz="2400" u="none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180" marR="53180" marT="492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7. Удовлетворенность персонала </a:t>
                      </a:r>
                      <a:endParaRPr lang="ru-RU" sz="2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180" marR="53180" marT="492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2" action="ppaction://hlinksldjump"/>
                        </a:rPr>
                        <a:t>Менеджмент персонала </a:t>
                      </a:r>
                      <a:endParaRPr lang="ru-RU" sz="240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180" marR="53180" marT="492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8. Влияние на общество </a:t>
                      </a:r>
                      <a:endParaRPr lang="ru-RU" sz="2400" kern="1200" dirty="0" smtClean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180" marR="53180" marT="492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4. Ресурсы и партнеры </a:t>
                      </a:r>
                      <a:endParaRPr lang="ru-RU" sz="240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180" marR="53180" marT="492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9. Результаты деятельности </a:t>
                      </a:r>
                      <a:endParaRPr lang="ru-RU" sz="2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180" marR="53180" marT="492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5. Менеджмент процессов </a:t>
                      </a:r>
                      <a:endParaRPr lang="ru-RU" sz="240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180" marR="53180" marT="492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 dirty="0" smtClean="0">
                        <a:latin typeface="Bookman Old Style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 marL="53180" marR="53180" marT="492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750334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572560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Bookman Old Style" pitchFamily="18" charset="0"/>
              </a:rPr>
              <a:t>Региональная модель УКО: менеджмент персонала</a:t>
            </a:r>
            <a:endParaRPr lang="ru-RU" sz="4400" dirty="0">
              <a:latin typeface="Bookman Old Styl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857364"/>
          <a:ext cx="8286808" cy="4281972"/>
        </p:xfrm>
        <a:graphic>
          <a:graphicData uri="http://schemas.openxmlformats.org/drawingml/2006/table">
            <a:tbl>
              <a:tblPr/>
              <a:tblGrid>
                <a:gridCol w="4029366"/>
                <a:gridCol w="4257442"/>
              </a:tblGrid>
              <a:tr h="814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Кадровая политика и управление развитием персонала</a:t>
                      </a:r>
                      <a:endParaRPr kumimoji="0" lang="ru-RU" sz="2000" kern="12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180" marR="53180" marT="492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 Обеспечение обратной связи и диалога между персоналом, родителями, обучающихся и руководством ОУ</a:t>
                      </a:r>
                      <a:endParaRPr kumimoji="0" lang="ru-RU" sz="2000" kern="12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180" marR="53180" marT="492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Механизмы определения квалификационных требований к персоналу, его подготовке и повышению квалификации</a:t>
                      </a:r>
                      <a:endParaRPr kumimoji="0" lang="ru-RU" sz="2000" kern="12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180" marR="53180" marT="492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 Повышение качества рабочей среды, обеспечение социальной защиты  и повышение благосостояния персонала</a:t>
                      </a:r>
                      <a:endParaRPr kumimoji="0" lang="ru-RU" sz="2000" kern="12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180" marR="53180" marT="492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Механизмы мотивации,  вовлечения и поощрения персонала за деятельность по улучшению качества функционирования ОУ</a:t>
                      </a:r>
                      <a:endParaRPr kumimoji="0" lang="ru-RU" sz="2000" kern="12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180" marR="53180" marT="492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kumimoji="0" lang="ru-RU" sz="2000" kern="1200" dirty="0" smtClean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180" marR="53180" marT="492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750334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50099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nstantia" pitchFamily="18" charset="0"/>
              </a:rPr>
              <a:t>Инновационная деятельность ОУ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35785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endParaRPr lang="ru-RU" dirty="0" smtClean="0">
              <a:latin typeface="Constantia" pitchFamily="18" charset="0"/>
            </a:endParaRPr>
          </a:p>
          <a:p>
            <a:r>
              <a:rPr lang="ru-RU" dirty="0" smtClean="0">
                <a:latin typeface="Constantia" pitchFamily="18" charset="0"/>
              </a:rPr>
              <a:t>Городская инновационная площадка в номинации «Разработка, апробация и (или) внедрение новых элементов и систем воспитания» по теме «Модель казачьего кадетского корпуса в воспитательной системе общеобразовательной организации» (Приказ ГУО №586-од от 20.05.2015);</a:t>
            </a:r>
          </a:p>
          <a:p>
            <a:endParaRPr lang="ru-RU" dirty="0" smtClean="0">
              <a:latin typeface="Constantia" pitchFamily="18" charset="0"/>
            </a:endParaRPr>
          </a:p>
          <a:p>
            <a:r>
              <a:rPr lang="ru-RU" dirty="0" smtClean="0">
                <a:latin typeface="Constantia" pitchFamily="18" charset="0"/>
              </a:rPr>
              <a:t>Участники регионального проекта «Сетевая дистанционная школа» в 2015-2016 учебном году (Приказ </a:t>
            </a:r>
            <a:r>
              <a:rPr lang="ru-RU" dirty="0" err="1" smtClean="0">
                <a:latin typeface="Constantia" pitchFamily="18" charset="0"/>
              </a:rPr>
              <a:t>МинОбрнауки</a:t>
            </a:r>
            <a:r>
              <a:rPr lang="ru-RU" dirty="0" smtClean="0">
                <a:latin typeface="Constantia" pitchFamily="18" charset="0"/>
              </a:rPr>
              <a:t> НСО №1839 от 24.06.2015)</a:t>
            </a:r>
          </a:p>
          <a:p>
            <a:endParaRPr lang="ru-RU" dirty="0" smtClean="0">
              <a:latin typeface="Constantia" pitchFamily="18" charset="0"/>
            </a:endParaRPr>
          </a:p>
          <a:p>
            <a:r>
              <a:rPr lang="ru-RU" dirty="0" smtClean="0">
                <a:latin typeface="Constantia" pitchFamily="18" charset="0"/>
              </a:rPr>
              <a:t>Участники регионального проекта «Обучение и социализация детей с ограниченными возможностями здоровья в инклюзивном образовательном пространстве НСО» в 2016 учебном году (Приказ </a:t>
            </a:r>
            <a:r>
              <a:rPr lang="ru-RU" dirty="0" err="1" smtClean="0">
                <a:latin typeface="Constantia" pitchFamily="18" charset="0"/>
              </a:rPr>
              <a:t>МинОбрнауки</a:t>
            </a:r>
            <a:r>
              <a:rPr lang="ru-RU" dirty="0" smtClean="0">
                <a:latin typeface="Constantia" pitchFamily="18" charset="0"/>
              </a:rPr>
              <a:t> НСО № 4041 от 31.12.2015)</a:t>
            </a:r>
          </a:p>
          <a:p>
            <a:endParaRPr lang="ru-RU" dirty="0" smtClean="0">
              <a:latin typeface="Constantia" pitchFamily="18" charset="0"/>
            </a:endParaRPr>
          </a:p>
          <a:p>
            <a:r>
              <a:rPr lang="ru-RU" dirty="0" smtClean="0">
                <a:latin typeface="Constantia" pitchFamily="18" charset="0"/>
              </a:rPr>
              <a:t>Региональная  инновационная площадка по реализации проекта «Модель интегрированного обучения как основа </a:t>
            </a:r>
            <a:r>
              <a:rPr lang="ru-RU" dirty="0" err="1" smtClean="0">
                <a:latin typeface="Constantia" pitchFamily="18" charset="0"/>
              </a:rPr>
              <a:t>инженеризации</a:t>
            </a:r>
            <a:r>
              <a:rPr lang="ru-RU" dirty="0" smtClean="0">
                <a:latin typeface="Constantia" pitchFamily="18" charset="0"/>
              </a:rPr>
              <a:t> образования и подготовки кадров для высокотехнологичных отраслей экономики» (Приказ </a:t>
            </a:r>
            <a:r>
              <a:rPr lang="ru-RU" dirty="0" err="1" smtClean="0">
                <a:latin typeface="Constantia" pitchFamily="18" charset="0"/>
              </a:rPr>
              <a:t>МинОбрнауки</a:t>
            </a:r>
            <a:r>
              <a:rPr lang="ru-RU" dirty="0" smtClean="0">
                <a:latin typeface="Constantia" pitchFamily="18" charset="0"/>
              </a:rPr>
              <a:t> НСО № 3085 от 26.12.2014) </a:t>
            </a:r>
          </a:p>
          <a:p>
            <a:endParaRPr lang="ru-RU" dirty="0" smtClean="0">
              <a:latin typeface="Constantia" pitchFamily="18" charset="0"/>
            </a:endParaRPr>
          </a:p>
          <a:p>
            <a:r>
              <a:rPr lang="ru-RU" dirty="0" smtClean="0">
                <a:latin typeface="Constantia" pitchFamily="18" charset="0"/>
              </a:rPr>
              <a:t>Получили статус школы-участника всероссийской программы «Школьная лига РОСНАНО» (2015)</a:t>
            </a:r>
          </a:p>
          <a:p>
            <a:endParaRPr lang="ru-RU" dirty="0" smtClean="0">
              <a:latin typeface="Constantia" pitchFamily="18" charset="0"/>
            </a:endParaRPr>
          </a:p>
          <a:p>
            <a:endParaRPr lang="ru-RU" dirty="0" smtClean="0">
              <a:latin typeface="Constantia" pitchFamily="18" charset="0"/>
            </a:endParaRPr>
          </a:p>
          <a:p>
            <a:pPr>
              <a:buNone/>
            </a:pPr>
            <a:endParaRPr lang="ru-RU" dirty="0">
              <a:latin typeface="Constantia" pitchFamily="18" charset="0"/>
            </a:endParaRPr>
          </a:p>
        </p:txBody>
      </p:sp>
      <p:pic>
        <p:nvPicPr>
          <p:cNvPr id="4" name="Рисунок 3" descr="iso26000-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142852"/>
            <a:ext cx="1214446" cy="971557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nstantia" pitchFamily="18" charset="0"/>
              </a:rPr>
              <a:t>Профессиональные победы педагогов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35785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Constantia" pitchFamily="18" charset="0"/>
              </a:rPr>
              <a:t>Бокта О.А., Горностаева Н.В. – победители городского этапа конкурса педагогических проектов «Инновации в образовании»</a:t>
            </a:r>
          </a:p>
          <a:p>
            <a:endParaRPr lang="ru-RU" dirty="0" smtClean="0">
              <a:latin typeface="Constantia" pitchFamily="18" charset="0"/>
            </a:endParaRPr>
          </a:p>
          <a:p>
            <a:r>
              <a:rPr lang="ru-RU" dirty="0" smtClean="0">
                <a:latin typeface="Constantia" pitchFamily="18" charset="0"/>
              </a:rPr>
              <a:t>Селиверстова А.В. - II место в областном конкурсе лучших уроков учителей начальной школы «Новые идеи»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 </a:t>
            </a:r>
          </a:p>
          <a:p>
            <a:r>
              <a:rPr lang="ru-RU" dirty="0" smtClean="0">
                <a:latin typeface="Constantia" pitchFamily="18" charset="0"/>
              </a:rPr>
              <a:t>педагог-психолог дошкольного отделения и начальной школы </a:t>
            </a:r>
            <a:r>
              <a:rPr lang="ru-RU" dirty="0" err="1" smtClean="0">
                <a:latin typeface="Constantia" pitchFamily="18" charset="0"/>
              </a:rPr>
              <a:t>Леднева</a:t>
            </a:r>
            <a:r>
              <a:rPr lang="ru-RU" dirty="0" smtClean="0">
                <a:latin typeface="Constantia" pitchFamily="18" charset="0"/>
              </a:rPr>
              <a:t> Н.В. - ЛАУРЕАТ районного конкурса профессионального мастерства "Педагог-психолог года" - декабрь, 2015</a:t>
            </a:r>
          </a:p>
          <a:p>
            <a:endParaRPr lang="ru-RU" dirty="0" smtClean="0">
              <a:latin typeface="Constantia" pitchFamily="18" charset="0"/>
            </a:endParaRPr>
          </a:p>
          <a:p>
            <a:r>
              <a:rPr lang="ru-RU" dirty="0" smtClean="0">
                <a:latin typeface="Constantia" pitchFamily="18" charset="0"/>
              </a:rPr>
              <a:t>I, II места в номинациях «Лучший урок математики», «Лучший урок русского языка» в районном конкурсе профессионального мастерства учителей начальных классов «Новые идеи» (</a:t>
            </a:r>
            <a:r>
              <a:rPr lang="ru-RU" dirty="0" err="1" smtClean="0">
                <a:latin typeface="Constantia" pitchFamily="18" charset="0"/>
              </a:rPr>
              <a:t>Басманова</a:t>
            </a:r>
            <a:r>
              <a:rPr lang="ru-RU" dirty="0" smtClean="0">
                <a:latin typeface="Constantia" pitchFamily="18" charset="0"/>
              </a:rPr>
              <a:t> Л.В., </a:t>
            </a:r>
            <a:r>
              <a:rPr lang="ru-RU" dirty="0" err="1" smtClean="0">
                <a:latin typeface="Constantia" pitchFamily="18" charset="0"/>
              </a:rPr>
              <a:t>Тонковид</a:t>
            </a:r>
            <a:r>
              <a:rPr lang="ru-RU" dirty="0" smtClean="0">
                <a:latin typeface="Constantia" pitchFamily="18" charset="0"/>
              </a:rPr>
              <a:t> Г.Ф., Аксёнова И.Б., апрель 2016)</a:t>
            </a:r>
          </a:p>
          <a:p>
            <a:endParaRPr lang="ru-RU" dirty="0" smtClean="0">
              <a:latin typeface="Constantia" pitchFamily="18" charset="0"/>
            </a:endParaRPr>
          </a:p>
          <a:p>
            <a:r>
              <a:rPr lang="ru-RU" dirty="0" smtClean="0">
                <a:latin typeface="Constantia" pitchFamily="18" charset="0"/>
              </a:rPr>
              <a:t>Ковальчук С.М. – II место в районном конкурсе профессионального мастерства «Классный руководитель года-2016»</a:t>
            </a:r>
          </a:p>
          <a:p>
            <a:endParaRPr lang="ru-RU" dirty="0" smtClean="0">
              <a:latin typeface="Constantia" pitchFamily="18" charset="0"/>
            </a:endParaRPr>
          </a:p>
          <a:p>
            <a:r>
              <a:rPr lang="ru-RU" dirty="0" smtClean="0">
                <a:latin typeface="Constantia" pitchFamily="18" charset="0"/>
              </a:rPr>
              <a:t>Канн М.В. – победитель районного этапа конкурса педагогических проектов «Инновации в образовании»</a:t>
            </a:r>
          </a:p>
          <a:p>
            <a:endParaRPr lang="ru-RU" dirty="0" smtClean="0">
              <a:latin typeface="Constantia" pitchFamily="18" charset="0"/>
            </a:endParaRPr>
          </a:p>
          <a:p>
            <a:endParaRPr lang="ru-RU" dirty="0" smtClean="0">
              <a:latin typeface="Constantia" pitchFamily="18" charset="0"/>
            </a:endParaRPr>
          </a:p>
          <a:p>
            <a:endParaRPr lang="ru-RU" dirty="0" smtClean="0">
              <a:latin typeface="Constantia" pitchFamily="18" charset="0"/>
            </a:endParaRPr>
          </a:p>
          <a:p>
            <a:pPr>
              <a:buNone/>
            </a:pPr>
            <a:endParaRPr lang="ru-RU" dirty="0">
              <a:latin typeface="Constantia" pitchFamily="18" charset="0"/>
            </a:endParaRPr>
          </a:p>
        </p:txBody>
      </p:sp>
      <p:pic>
        <p:nvPicPr>
          <p:cNvPr id="4" name="Рисунок 3" descr="iso26000-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142852"/>
            <a:ext cx="1214446" cy="971557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диплом Бокта лауреат ярмарки психолого-педагогических програм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142852"/>
            <a:ext cx="2097263" cy="2909455"/>
          </a:xfrm>
          <a:prstGeom prst="rect">
            <a:avLst/>
          </a:prstGeom>
        </p:spPr>
      </p:pic>
      <p:pic>
        <p:nvPicPr>
          <p:cNvPr id="7" name="Рисунок 6" descr="Благодарность Горностаева 2015 Екаьеринбур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142852"/>
            <a:ext cx="1869232" cy="2593116"/>
          </a:xfrm>
          <a:prstGeom prst="rect">
            <a:avLst/>
          </a:prstGeom>
        </p:spPr>
      </p:pic>
      <p:pic>
        <p:nvPicPr>
          <p:cNvPr id="4" name="Содержимое 3" descr="Диплом Золото Шмонин 201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r="1827"/>
          <a:stretch>
            <a:fillRect/>
          </a:stretch>
        </p:blipFill>
        <p:spPr>
          <a:xfrm>
            <a:off x="4643438" y="142852"/>
            <a:ext cx="1971630" cy="2786082"/>
          </a:xfrm>
        </p:spPr>
      </p:pic>
      <p:pic>
        <p:nvPicPr>
          <p:cNvPr id="8" name="Рисунок 7" descr="БП министерства УЧСИБ-2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790970" y="2719744"/>
            <a:ext cx="3347217" cy="4643470"/>
          </a:xfrm>
          <a:prstGeom prst="rect">
            <a:avLst/>
          </a:prstGeom>
        </p:spPr>
      </p:pic>
      <p:pic>
        <p:nvPicPr>
          <p:cNvPr id="6" name="Рисунок 5" descr="Диплом УчСиб 2016 за вклад в развитие системы образования.jpg"/>
          <p:cNvPicPr>
            <a:picLocks noChangeAspect="1"/>
          </p:cNvPicPr>
          <p:nvPr/>
        </p:nvPicPr>
        <p:blipFill>
          <a:blip r:embed="rId6" cstate="print">
            <a:lum bright="3000"/>
          </a:blip>
          <a:srcRect r="4055" b="1868"/>
          <a:stretch>
            <a:fillRect/>
          </a:stretch>
        </p:blipFill>
        <p:spPr>
          <a:xfrm>
            <a:off x="4714876" y="3143248"/>
            <a:ext cx="2467038" cy="35004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10" name="Рисунок 9" descr="БП Срижи Ярышев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5" y="142852"/>
            <a:ext cx="1802348" cy="2500330"/>
          </a:xfrm>
          <a:prstGeom prst="rect">
            <a:avLst/>
          </a:prstGeom>
        </p:spPr>
      </p:pic>
      <p:pic>
        <p:nvPicPr>
          <p:cNvPr id="12" name="Рисунок 11" descr="Диплом ГУО Профильная смен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15206" y="3429000"/>
            <a:ext cx="1802348" cy="2500330"/>
          </a:xfrm>
          <a:prstGeom prst="rect">
            <a:avLst/>
          </a:prstGeom>
        </p:spPr>
      </p:pic>
      <p:pic>
        <p:nvPicPr>
          <p:cNvPr id="9" name="Рисунок 8" descr="БП РОО Ярышева за семинар ГЦРО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48" y="1357298"/>
            <a:ext cx="1643074" cy="2279376"/>
          </a:xfrm>
          <a:prstGeom prst="rect">
            <a:avLst/>
          </a:prstGeom>
        </p:spPr>
      </p:pic>
      <p:pic>
        <p:nvPicPr>
          <p:cNvPr id="13" name="Рисунок 12" descr="Диплом лауреата городского конкурса Новосибирские каникулы.jpg"/>
          <p:cNvPicPr>
            <a:picLocks noChangeAspect="1"/>
          </p:cNvPicPr>
          <p:nvPr/>
        </p:nvPicPr>
        <p:blipFill>
          <a:blip r:embed="rId10" cstate="print"/>
          <a:srcRect r="3758"/>
          <a:stretch>
            <a:fillRect/>
          </a:stretch>
        </p:blipFill>
        <p:spPr>
          <a:xfrm>
            <a:off x="3214678" y="2080047"/>
            <a:ext cx="1285884" cy="1853507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DSC_0564.JPG"/>
          <p:cNvPicPr>
            <a:picLocks noChangeAspect="1"/>
          </p:cNvPicPr>
          <p:nvPr/>
        </p:nvPicPr>
        <p:blipFill>
          <a:blip r:embed="rId2" cstate="print"/>
          <a:srcRect l="50000" t="12500" r="10937"/>
          <a:stretch>
            <a:fillRect/>
          </a:stretch>
        </p:blipFill>
        <p:spPr>
          <a:xfrm>
            <a:off x="285720" y="4429132"/>
            <a:ext cx="1514860" cy="2262182"/>
          </a:xfrm>
          <a:prstGeom prst="rect">
            <a:avLst/>
          </a:prstGeom>
        </p:spPr>
      </p:pic>
      <p:pic>
        <p:nvPicPr>
          <p:cNvPr id="7" name="Рисунок 6" descr="Профильная инженерная сме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500306"/>
            <a:ext cx="2357454" cy="1768091"/>
          </a:xfrm>
          <a:prstGeom prst="rect">
            <a:avLst/>
          </a:prstGeom>
        </p:spPr>
      </p:pic>
      <p:pic>
        <p:nvPicPr>
          <p:cNvPr id="4" name="Picture 2" descr="C:\Users\Tanya\Desktop\Для Т.А\12212037_431627863696407_354438164_n.jpg"/>
          <p:cNvPicPr>
            <a:picLocks noChangeAspect="1" noChangeArrowheads="1"/>
          </p:cNvPicPr>
          <p:nvPr/>
        </p:nvPicPr>
        <p:blipFill>
          <a:blip r:embed="rId4" cstate="print"/>
          <a:srcRect b="21053"/>
          <a:stretch>
            <a:fillRect/>
          </a:stretch>
        </p:blipFill>
        <p:spPr bwMode="auto">
          <a:xfrm>
            <a:off x="285720" y="285728"/>
            <a:ext cx="2035984" cy="2143140"/>
          </a:xfrm>
          <a:prstGeom prst="rect">
            <a:avLst/>
          </a:prstGeom>
          <a:noFill/>
        </p:spPr>
      </p:pic>
      <p:pic>
        <p:nvPicPr>
          <p:cNvPr id="5" name="Picture 4" descr="C:\Users\Tanya\Desktop\Для Т.А\Начало соревнований Аэрокосмическая инженер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857232"/>
            <a:ext cx="2476629" cy="1857388"/>
          </a:xfrm>
          <a:prstGeom prst="rect">
            <a:avLst/>
          </a:prstGeom>
          <a:noFill/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2214546" y="29624"/>
            <a:ext cx="692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Чемпионаты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Constantia" pitchFamily="18" charset="0"/>
                <a:cs typeface="Times New Roman" pitchFamily="18" charset="0"/>
              </a:rPr>
              <a:t>JuniorSkills</a:t>
            </a:r>
            <a:r>
              <a:rPr lang="ru-RU" sz="2400" b="1" dirty="0" smtClean="0">
                <a:latin typeface="Constantia" pitchFamily="18" charset="0"/>
                <a:cs typeface="Times New Roman" pitchFamily="18" charset="0"/>
              </a:rPr>
              <a:t>, Екатеринбург, 2015  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Москва, 2016</a:t>
            </a:r>
            <a:endParaRPr lang="ru-RU" sz="2400" b="1" dirty="0"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Конкурс профессионального мастерства воспитатель и психолог год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500042"/>
            <a:ext cx="3081301" cy="2310976"/>
          </a:xfrm>
          <a:prstGeom prst="rect">
            <a:avLst/>
          </a:prstGeom>
        </p:spPr>
      </p:pic>
      <p:pic>
        <p:nvPicPr>
          <p:cNvPr id="9" name="Рисунок 8" descr="Наши победител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818" y="3929066"/>
            <a:ext cx="3663896" cy="2747922"/>
          </a:xfrm>
          <a:prstGeom prst="rect">
            <a:avLst/>
          </a:prstGeom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3786182" y="3214686"/>
            <a:ext cx="5114932" cy="461665"/>
          </a:xfrm>
          <a:prstGeom prst="rect">
            <a:avLst/>
          </a:prstGeom>
          <a:noFill/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2198" y="3357562"/>
            <a:ext cx="2892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 pitchFamily="18" charset="0"/>
                <a:ea typeface="+mj-ea"/>
                <a:cs typeface="Times New Roman" pitchFamily="18" charset="0"/>
              </a:rPr>
              <a:t>Победы учеников</a:t>
            </a:r>
          </a:p>
        </p:txBody>
      </p:sp>
      <p:pic>
        <p:nvPicPr>
          <p:cNvPr id="12" name="Рисунок 11" descr="УчСИб медалистк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3174" y="4786322"/>
            <a:ext cx="2547923" cy="191094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85720" y="4286256"/>
            <a:ext cx="4766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 pitchFamily="18" charset="0"/>
                <a:ea typeface="+mj-ea"/>
                <a:cs typeface="Times New Roman" pitchFamily="18" charset="0"/>
              </a:rPr>
              <a:t>Профессиональные конкурсы</a:t>
            </a:r>
          </a:p>
        </p:txBody>
      </p:sp>
      <p:pic>
        <p:nvPicPr>
          <p:cNvPr id="14" name="Рисунок 13" descr="DSC_0267.JPG"/>
          <p:cNvPicPr>
            <a:picLocks noChangeAspect="1"/>
          </p:cNvPicPr>
          <p:nvPr/>
        </p:nvPicPr>
        <p:blipFill>
          <a:blip r:embed="rId9" cstate="print"/>
          <a:srcRect l="31250" r="3125"/>
          <a:stretch>
            <a:fillRect/>
          </a:stretch>
        </p:blipFill>
        <p:spPr>
          <a:xfrm>
            <a:off x="2786050" y="2786058"/>
            <a:ext cx="1500198" cy="1524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357686" y="2714620"/>
            <a:ext cx="307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 pitchFamily="18" charset="0"/>
                <a:ea typeface="+mj-ea"/>
                <a:cs typeface="Times New Roman" pitchFamily="18" charset="0"/>
              </a:rPr>
              <a:t>Опыт и мастерство</a:t>
            </a:r>
          </a:p>
        </p:txBody>
      </p:sp>
      <p:pic>
        <p:nvPicPr>
          <p:cNvPr id="17" name="Рисунок 16" descr="УчСиб логотип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57686" y="3143248"/>
            <a:ext cx="1047750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ритерий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357166"/>
            <a:ext cx="2132096" cy="2132096"/>
          </a:xfrm>
          <a:prstGeom prst="rect">
            <a:avLst/>
          </a:prstGeom>
        </p:spPr>
      </p:pic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428596" y="214290"/>
          <a:ext cx="8215370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Bookman Old Style" pitchFamily="18" charset="0"/>
              </a:rPr>
              <a:t>Модель системы менеджмента качества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D677-79C7-4033-A1A1-3C776AD7610D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 t="21052"/>
          <a:stretch>
            <a:fillRect/>
          </a:stretch>
        </p:blipFill>
        <p:spPr bwMode="auto">
          <a:xfrm>
            <a:off x="1214414" y="1357298"/>
            <a:ext cx="6572296" cy="5357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049" name="Рисунок 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2450" y="457200"/>
            <a:ext cx="30163" cy="2698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latin typeface="Bookman Old Style" pitchFamily="18" charset="0"/>
              </a:rPr>
              <a:t>Основные принципы СМК </a:t>
            </a:r>
            <a:r>
              <a:rPr lang="ru-RU" sz="4900" b="0" dirty="0" smtClean="0">
                <a:latin typeface="Bookman Old Style" pitchFamily="18" charset="0"/>
              </a:rPr>
              <a:t>(</a:t>
            </a:r>
            <a:r>
              <a:rPr lang="en-US" sz="3300" b="0" dirty="0" smtClean="0">
                <a:latin typeface="Bookman Old Style" pitchFamily="18" charset="0"/>
              </a:rPr>
              <a:t>ISO 9000:2005 </a:t>
            </a:r>
            <a:r>
              <a:rPr lang="ru-RU" sz="3300" b="0" dirty="0" smtClean="0">
                <a:latin typeface="Bookman Old Style" pitchFamily="18" charset="0"/>
              </a:rPr>
              <a:t>/ </a:t>
            </a:r>
            <a:r>
              <a:rPr lang="en-US" sz="3300" b="0" dirty="0" smtClean="0">
                <a:latin typeface="Bookman Old Style" pitchFamily="18" charset="0"/>
              </a:rPr>
              <a:t>ISO 9001:2015</a:t>
            </a:r>
            <a:r>
              <a:rPr lang="ru-RU" sz="4900" b="0" dirty="0" smtClean="0">
                <a:latin typeface="Bookman Old Style" pitchFamily="18" charset="0"/>
              </a:rPr>
              <a:t>)</a:t>
            </a:r>
            <a:r>
              <a:rPr lang="en-US" sz="44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858312" cy="471490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Bookman Old Style" pitchFamily="18" charset="0"/>
              </a:rPr>
              <a:t>1 - Ориентация </a:t>
            </a:r>
            <a:r>
              <a:rPr lang="ru-RU" sz="3400" i="1" u="sng" dirty="0" smtClean="0">
                <a:latin typeface="Bookman Old Style" pitchFamily="18" charset="0"/>
              </a:rPr>
              <a:t>на потребителя </a:t>
            </a:r>
            <a:r>
              <a:rPr lang="ru-RU" sz="3400" dirty="0" smtClean="0">
                <a:latin typeface="Bookman Old Style" pitchFamily="18" charset="0"/>
              </a:rPr>
              <a:t>/ …. на клиента</a:t>
            </a:r>
          </a:p>
          <a:p>
            <a:pPr>
              <a:buNone/>
            </a:pPr>
            <a:r>
              <a:rPr lang="ru-RU" sz="3400" dirty="0" smtClean="0">
                <a:latin typeface="Bookman Old Style" pitchFamily="18" charset="0"/>
              </a:rPr>
              <a:t>2 - Лидерство </a:t>
            </a:r>
            <a:r>
              <a:rPr lang="ru-RU" sz="3400" i="1" u="sng" dirty="0" smtClean="0">
                <a:latin typeface="Bookman Old Style" pitchFamily="18" charset="0"/>
              </a:rPr>
              <a:t>руководителей</a:t>
            </a:r>
            <a:r>
              <a:rPr lang="ru-RU" sz="3400" dirty="0" smtClean="0">
                <a:latin typeface="Bookman Old Style" pitchFamily="18" charset="0"/>
              </a:rPr>
              <a:t> /лидерство</a:t>
            </a:r>
          </a:p>
          <a:p>
            <a:pPr>
              <a:buNone/>
            </a:pPr>
            <a:r>
              <a:rPr lang="ru-RU" sz="3400" dirty="0" smtClean="0">
                <a:latin typeface="Bookman Old Style" pitchFamily="18" charset="0"/>
              </a:rPr>
              <a:t>3 - Вовлечение </a:t>
            </a:r>
            <a:r>
              <a:rPr lang="ru-RU" sz="3400" i="1" u="sng" dirty="0" smtClean="0">
                <a:latin typeface="Bookman Old Style" pitchFamily="18" charset="0"/>
              </a:rPr>
              <a:t>работников</a:t>
            </a:r>
            <a:r>
              <a:rPr lang="ru-RU" sz="3400" dirty="0" smtClean="0">
                <a:latin typeface="Bookman Old Style" pitchFamily="18" charset="0"/>
              </a:rPr>
              <a:t> /вовлечённость  </a:t>
            </a:r>
            <a:r>
              <a:rPr lang="ru-RU" sz="3400" dirty="0" smtClean="0">
                <a:latin typeface="Bookman Old Style" pitchFamily="18" charset="0"/>
                <a:hlinkClick r:id="rId3" action="ppaction://hlinksldjump"/>
              </a:rPr>
              <a:t>персонала </a:t>
            </a:r>
            <a:endParaRPr lang="ru-RU" sz="3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Bookman Old Style" pitchFamily="18" charset="0"/>
              </a:rPr>
              <a:t>4 - Процессный подход /Процессный подход  </a:t>
            </a:r>
          </a:p>
          <a:p>
            <a:pPr>
              <a:buNone/>
            </a:pPr>
            <a:r>
              <a:rPr lang="ru-RU" sz="3400" dirty="0" smtClean="0">
                <a:solidFill>
                  <a:srgbClr val="FF0000"/>
                </a:solidFill>
                <a:latin typeface="Bookman Old Style" pitchFamily="18" charset="0"/>
              </a:rPr>
              <a:t>5</a:t>
            </a:r>
            <a:r>
              <a:rPr lang="ru-RU" sz="3400" dirty="0" smtClean="0">
                <a:latin typeface="Bookman Old Style" pitchFamily="18" charset="0"/>
              </a:rPr>
              <a:t> - Системный подход к менеджменту / ---------------</a:t>
            </a:r>
          </a:p>
          <a:p>
            <a:pPr>
              <a:buNone/>
            </a:pPr>
            <a:r>
              <a:rPr lang="ru-RU" sz="3400" dirty="0" smtClean="0">
                <a:latin typeface="Bookman Old Style" pitchFamily="18" charset="0"/>
              </a:rPr>
              <a:t>6 - </a:t>
            </a:r>
            <a:r>
              <a:rPr lang="ru-RU" sz="3400" i="1" u="sng" dirty="0" smtClean="0">
                <a:latin typeface="Bookman Old Style" pitchFamily="18" charset="0"/>
              </a:rPr>
              <a:t>Постоянное</a:t>
            </a:r>
            <a:r>
              <a:rPr lang="ru-RU" sz="3400" dirty="0" smtClean="0">
                <a:latin typeface="Bookman Old Style" pitchFamily="18" charset="0"/>
              </a:rPr>
              <a:t> улучшение / улучшение </a:t>
            </a:r>
          </a:p>
          <a:p>
            <a:pPr lvl="0">
              <a:buNone/>
            </a:pPr>
            <a:r>
              <a:rPr lang="ru-RU" sz="3400" dirty="0" smtClean="0">
                <a:latin typeface="Bookman Old Style" pitchFamily="18" charset="0"/>
              </a:rPr>
              <a:t>7 - </a:t>
            </a:r>
            <a:r>
              <a:rPr lang="en-US" sz="3400" dirty="0" smtClean="0">
                <a:latin typeface="Bookman Old Style" pitchFamily="18" charset="0"/>
              </a:rPr>
              <a:t>Принятие решений, основанн</a:t>
            </a:r>
            <a:r>
              <a:rPr lang="ru-RU" sz="3400" dirty="0" smtClean="0">
                <a:latin typeface="Bookman Old Style" pitchFamily="18" charset="0"/>
              </a:rPr>
              <a:t>ое</a:t>
            </a:r>
            <a:r>
              <a:rPr lang="en-US" sz="3400" dirty="0" smtClean="0">
                <a:latin typeface="Bookman Old Style" pitchFamily="18" charset="0"/>
              </a:rPr>
              <a:t> </a:t>
            </a:r>
            <a:r>
              <a:rPr lang="en-US" sz="3400" dirty="0" err="1" smtClean="0">
                <a:latin typeface="Bookman Old Style" pitchFamily="18" charset="0"/>
              </a:rPr>
              <a:t>на</a:t>
            </a:r>
            <a:r>
              <a:rPr lang="en-US" sz="3400" dirty="0" smtClean="0">
                <a:latin typeface="Bookman Old Style" pitchFamily="18" charset="0"/>
              </a:rPr>
              <a:t> </a:t>
            </a:r>
            <a:r>
              <a:rPr lang="en-US" sz="3400" dirty="0" err="1" smtClean="0">
                <a:latin typeface="Bookman Old Style" pitchFamily="18" charset="0"/>
              </a:rPr>
              <a:t>фактах</a:t>
            </a:r>
            <a:r>
              <a:rPr lang="ru-RU" sz="3400" dirty="0" smtClean="0">
                <a:latin typeface="Bookman Old Style" pitchFamily="18" charset="0"/>
              </a:rPr>
              <a:t> /            </a:t>
            </a:r>
          </a:p>
          <a:p>
            <a:pPr lvl="0">
              <a:buNone/>
            </a:pPr>
            <a:r>
              <a:rPr lang="ru-RU" sz="3400" dirty="0" smtClean="0">
                <a:latin typeface="Bookman Old Style" pitchFamily="18" charset="0"/>
              </a:rPr>
              <a:t>     П</a:t>
            </a:r>
            <a:r>
              <a:rPr lang="en-US" sz="3400" dirty="0" smtClean="0">
                <a:latin typeface="Bookman Old Style" pitchFamily="18" charset="0"/>
              </a:rPr>
              <a:t>ринятие решений, основанн</a:t>
            </a:r>
            <a:r>
              <a:rPr lang="ru-RU" sz="3400" dirty="0" smtClean="0">
                <a:latin typeface="Bookman Old Style" pitchFamily="18" charset="0"/>
              </a:rPr>
              <a:t>ое</a:t>
            </a:r>
            <a:r>
              <a:rPr lang="en-US" sz="3400" dirty="0" smtClean="0">
                <a:latin typeface="Bookman Old Style" pitchFamily="18" charset="0"/>
              </a:rPr>
              <a:t> </a:t>
            </a:r>
            <a:r>
              <a:rPr lang="en-US" sz="3400" dirty="0" err="1" smtClean="0">
                <a:latin typeface="Bookman Old Style" pitchFamily="18" charset="0"/>
              </a:rPr>
              <a:t>на</a:t>
            </a:r>
            <a:r>
              <a:rPr lang="en-US" sz="3400" dirty="0" smtClean="0">
                <a:latin typeface="Bookman Old Style" pitchFamily="18" charset="0"/>
              </a:rPr>
              <a:t> </a:t>
            </a:r>
            <a:r>
              <a:rPr lang="en-US" sz="3400" dirty="0" err="1" smtClean="0">
                <a:latin typeface="Bookman Old Style" pitchFamily="18" charset="0"/>
              </a:rPr>
              <a:t>фактах</a:t>
            </a:r>
            <a:r>
              <a:rPr lang="ru-RU" sz="3400" dirty="0" smtClean="0">
                <a:latin typeface="Bookman Old Style" pitchFamily="18" charset="0"/>
              </a:rPr>
              <a:t> </a:t>
            </a:r>
          </a:p>
          <a:p>
            <a:pPr lvl="0">
              <a:buNone/>
            </a:pPr>
            <a:r>
              <a:rPr lang="ru-RU" sz="3400" dirty="0" smtClean="0">
                <a:latin typeface="Bookman Old Style" pitchFamily="18" charset="0"/>
              </a:rPr>
              <a:t>8 </a:t>
            </a:r>
            <a:r>
              <a:rPr lang="en-US" sz="3400" dirty="0" smtClean="0">
                <a:latin typeface="Bookman Old Style" pitchFamily="18" charset="0"/>
              </a:rPr>
              <a:t>- </a:t>
            </a:r>
            <a:r>
              <a:rPr lang="en-US" sz="3400" i="1" u="sng" dirty="0" smtClean="0">
                <a:latin typeface="Bookman Old Style" pitchFamily="18" charset="0"/>
              </a:rPr>
              <a:t>Взаимовыгодные</a:t>
            </a:r>
            <a:r>
              <a:rPr lang="en-US" sz="3400" dirty="0" smtClean="0">
                <a:latin typeface="Bookman Old Style" pitchFamily="18" charset="0"/>
              </a:rPr>
              <a:t> отношения </a:t>
            </a:r>
            <a:r>
              <a:rPr lang="en-US" sz="3400" i="1" u="sng" dirty="0" smtClean="0">
                <a:latin typeface="Bookman Old Style" pitchFamily="18" charset="0"/>
              </a:rPr>
              <a:t>с </a:t>
            </a:r>
            <a:r>
              <a:rPr lang="en-US" sz="3400" i="1" u="sng" dirty="0" err="1" smtClean="0">
                <a:latin typeface="Bookman Old Style" pitchFamily="18" charset="0"/>
              </a:rPr>
              <a:t>поставщиками</a:t>
            </a:r>
            <a:r>
              <a:rPr lang="ru-RU" sz="3400" i="1" u="sng" dirty="0" smtClean="0">
                <a:latin typeface="Bookman Old Style" pitchFamily="18" charset="0"/>
              </a:rPr>
              <a:t> </a:t>
            </a:r>
            <a:r>
              <a:rPr lang="ru-RU" sz="3400" dirty="0" smtClean="0">
                <a:latin typeface="Bookman Old Style" pitchFamily="18" charset="0"/>
              </a:rPr>
              <a:t>/менеджмент отношений</a:t>
            </a:r>
            <a:r>
              <a:rPr lang="en-US" sz="3400" dirty="0" smtClean="0"/>
              <a:t/>
            </a:r>
            <a:br>
              <a:rPr lang="en-US" sz="3400" dirty="0" smtClean="0"/>
            </a:br>
            <a:endParaRPr lang="ru-RU" sz="3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D677-79C7-4033-A1A1-3C776AD7610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 descr="iso26000-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5214950"/>
            <a:ext cx="1791876" cy="1433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572560" cy="2643206"/>
          </a:xfrm>
        </p:spPr>
        <p:txBody>
          <a:bodyPr>
            <a:normAutofit fontScale="90000"/>
          </a:bodyPr>
          <a:lstStyle/>
          <a:p>
            <a:r>
              <a:rPr lang="ru-RU" altLang="ru-RU" sz="4900" dirty="0" smtClean="0">
                <a:latin typeface="Bookman Old Style" pitchFamily="18" charset="0"/>
              </a:rPr>
              <a:t>Вовлеченность персонала (</a:t>
            </a:r>
            <a:r>
              <a:rPr lang="ru-RU" altLang="ru-RU" sz="4900" dirty="0" err="1" smtClean="0">
                <a:latin typeface="Bookman Old Style" pitchFamily="18" charset="0"/>
              </a:rPr>
              <a:t>involvement</a:t>
            </a:r>
            <a:r>
              <a:rPr lang="ru-RU" altLang="ru-RU" sz="4900" dirty="0" smtClean="0">
                <a:latin typeface="Bookman Old Style" pitchFamily="18" charset="0"/>
              </a:rPr>
              <a:t>)</a:t>
            </a:r>
            <a:r>
              <a:rPr lang="ru-RU" altLang="ru-RU" sz="4000" dirty="0" smtClean="0"/>
              <a:t>  </a:t>
            </a:r>
            <a:r>
              <a:rPr lang="ru-RU" altLang="ru-RU" sz="4000" b="0" dirty="0" smtClean="0">
                <a:latin typeface="Bookman Old Style" pitchFamily="18" charset="0"/>
              </a:rPr>
              <a:t>- </a:t>
            </a:r>
            <a:r>
              <a:rPr lang="ru-RU" sz="3600" b="0" dirty="0" smtClean="0">
                <a:latin typeface="Bookman Old Style" pitchFamily="18" charset="0"/>
              </a:rPr>
              <a:t>включение в деятельность по достижению общих целей, внесение своего вклада в их достижение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altLang="ru-RU" sz="3600" b="1" dirty="0" smtClean="0">
              <a:solidFill>
                <a:srgbClr val="0070C0"/>
              </a:solidFill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285720" y="3214686"/>
            <a:ext cx="8472488" cy="30003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7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Содержание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400" dirty="0" smtClean="0">
                <a:latin typeface="Bookman Old Style" pitchFamily="18" charset="0"/>
                <a:ea typeface="Times New Roman"/>
                <a:cs typeface="Times New Roman"/>
              </a:rPr>
              <a:t>Для организации жизненно важно, чтобы все сотрудники были </a:t>
            </a:r>
            <a:r>
              <a:rPr lang="ru-RU" sz="2400" dirty="0" smtClean="0">
                <a:solidFill>
                  <a:schemeClr val="accent1"/>
                </a:solidFill>
                <a:latin typeface="Bookman Old Style" pitchFamily="18" charset="0"/>
                <a:ea typeface="Times New Roman"/>
                <a:cs typeface="Times New Roman"/>
              </a:rPr>
              <a:t>компетентными</a:t>
            </a:r>
            <a:r>
              <a:rPr lang="ru-RU" sz="2400" dirty="0" smtClean="0">
                <a:latin typeface="Bookman Old Style" pitchFamily="18" charset="0"/>
                <a:ea typeface="Times New Roman"/>
                <a:cs typeface="Times New Roman"/>
              </a:rPr>
              <a:t>, имели необходимые полномочия и были вовлечены в создание ценности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0108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nstantia" pitchFamily="18" charset="0"/>
              </a:rPr>
              <a:t>               МБОУ СОШ №165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4" name="Рисунок 3" descr="iso26000-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42852"/>
            <a:ext cx="1518058" cy="1214446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428736"/>
            <a:ext cx="8501122" cy="4525963"/>
          </a:xfrm>
        </p:spPr>
        <p:txBody>
          <a:bodyPr/>
          <a:lstStyle/>
          <a:p>
            <a:r>
              <a:rPr lang="ru-RU" dirty="0" smtClean="0">
                <a:latin typeface="Constantia" pitchFamily="18" charset="0"/>
              </a:rPr>
              <a:t>Основные этапы вхождения в проект</a:t>
            </a:r>
            <a:endParaRPr lang="ru-RU" dirty="0"/>
          </a:p>
        </p:txBody>
      </p:sp>
      <p:pic>
        <p:nvPicPr>
          <p:cNvPr id="6" name="Рисунок 5" descr="Герб школы скан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1"/>
            <a:ext cx="1171369" cy="114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Безымянн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071678"/>
            <a:ext cx="5928045" cy="4071966"/>
          </a:xfrm>
          <a:prstGeom prst="rect">
            <a:avLst/>
          </a:prstGeom>
        </p:spPr>
      </p:pic>
      <p:pic>
        <p:nvPicPr>
          <p:cNvPr id="7" name="Рисунок 6" descr="IMG_29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1857364"/>
            <a:ext cx="2571736" cy="1714491"/>
          </a:xfrm>
          <a:prstGeom prst="rect">
            <a:avLst/>
          </a:prstGeom>
        </p:spPr>
      </p:pic>
      <p:pic>
        <p:nvPicPr>
          <p:cNvPr id="8" name="Рисунок 7" descr="IMG_3014.JPG"/>
          <p:cNvPicPr>
            <a:picLocks noChangeAspect="1"/>
          </p:cNvPicPr>
          <p:nvPr/>
        </p:nvPicPr>
        <p:blipFill>
          <a:blip r:embed="rId6" cstate="print"/>
          <a:srcRect t="24219"/>
          <a:stretch>
            <a:fillRect/>
          </a:stretch>
        </p:blipFill>
        <p:spPr>
          <a:xfrm>
            <a:off x="6429388" y="3643314"/>
            <a:ext cx="2545249" cy="1285884"/>
          </a:xfrm>
          <a:prstGeom prst="rect">
            <a:avLst/>
          </a:prstGeom>
        </p:spPr>
      </p:pic>
      <p:pic>
        <p:nvPicPr>
          <p:cNvPr id="10" name="Рисунок 9" descr="IMG_30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5000636"/>
            <a:ext cx="2571735" cy="171449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0108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nstantia" pitchFamily="18" charset="0"/>
              </a:rPr>
              <a:t>               МБОУ СОШ №165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4" name="Рисунок 3" descr="iso26000-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42852"/>
            <a:ext cx="1518058" cy="1214446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428736"/>
            <a:ext cx="8501122" cy="4525963"/>
          </a:xfrm>
        </p:spPr>
        <p:txBody>
          <a:bodyPr/>
          <a:lstStyle/>
          <a:p>
            <a:r>
              <a:rPr lang="ru-RU" dirty="0" smtClean="0">
                <a:latin typeface="Constantia" pitchFamily="18" charset="0"/>
              </a:rPr>
              <a:t>Основные этапы вхождения в проект</a:t>
            </a:r>
            <a:endParaRPr lang="ru-RU" dirty="0"/>
          </a:p>
        </p:txBody>
      </p:sp>
      <p:pic>
        <p:nvPicPr>
          <p:cNvPr id="6" name="Рисунок 5" descr="Герб школы скан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1"/>
            <a:ext cx="1171369" cy="114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С форсайт-сесс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3116"/>
            <a:ext cx="6072198" cy="4554149"/>
          </a:xfrm>
          <a:prstGeom prst="rect">
            <a:avLst/>
          </a:prstGeom>
        </p:spPr>
      </p:pic>
      <p:pic>
        <p:nvPicPr>
          <p:cNvPr id="8" name="Рисунок 7" descr="31. 08 1.JPG"/>
          <p:cNvPicPr>
            <a:picLocks noChangeAspect="1"/>
          </p:cNvPicPr>
          <p:nvPr/>
        </p:nvPicPr>
        <p:blipFill>
          <a:blip r:embed="rId5" cstate="print"/>
          <a:srcRect t="16667"/>
          <a:stretch>
            <a:fillRect/>
          </a:stretch>
        </p:blipFill>
        <p:spPr>
          <a:xfrm>
            <a:off x="6429388" y="1857364"/>
            <a:ext cx="2571767" cy="1428760"/>
          </a:xfrm>
          <a:prstGeom prst="rect">
            <a:avLst/>
          </a:prstGeom>
        </p:spPr>
      </p:pic>
      <p:pic>
        <p:nvPicPr>
          <p:cNvPr id="10" name="Рисунок 9" descr="31.08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3429000"/>
            <a:ext cx="2571767" cy="1714511"/>
          </a:xfrm>
          <a:prstGeom prst="rect">
            <a:avLst/>
          </a:prstGeom>
        </p:spPr>
      </p:pic>
      <p:pic>
        <p:nvPicPr>
          <p:cNvPr id="11" name="Рисунок 10" descr="31.08 3.JPG"/>
          <p:cNvPicPr>
            <a:picLocks noChangeAspect="1"/>
          </p:cNvPicPr>
          <p:nvPr/>
        </p:nvPicPr>
        <p:blipFill>
          <a:blip r:embed="rId7" cstate="print"/>
          <a:srcRect t="16729"/>
          <a:stretch>
            <a:fillRect/>
          </a:stretch>
        </p:blipFill>
        <p:spPr>
          <a:xfrm>
            <a:off x="6429388" y="5286388"/>
            <a:ext cx="2573694" cy="142876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323850" y="214290"/>
            <a:ext cx="8605868" cy="57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17375E"/>
              </a:buClr>
            </a:pPr>
            <a:r>
              <a:rPr lang="ru-RU" altLang="ru-RU" sz="4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Содержание стандарта </a:t>
            </a:r>
            <a:r>
              <a:rPr lang="en-US" altLang="ru-RU" sz="4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ISO 9001</a:t>
            </a:r>
            <a:r>
              <a:rPr lang="ru-RU" altLang="ru-RU" sz="4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– 2015</a:t>
            </a:r>
          </a:p>
          <a:p>
            <a:pPr>
              <a:spcBef>
                <a:spcPct val="20000"/>
              </a:spcBef>
              <a:buClr>
                <a:srgbClr val="17375E"/>
              </a:buClr>
            </a:pPr>
            <a:endParaRPr lang="en-US" altLang="ru-RU" sz="12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>
              <a:spcBef>
                <a:spcPct val="20000"/>
              </a:spcBef>
              <a:buClr>
                <a:srgbClr val="17375E"/>
              </a:buClr>
            </a:pPr>
            <a:r>
              <a:rPr lang="ru-RU" altLang="ru-RU" sz="2200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 	</a:t>
            </a:r>
            <a:r>
              <a:rPr lang="en-US" altLang="ru-RU" sz="2200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1</a:t>
            </a:r>
            <a:r>
              <a:rPr lang="ru-RU" altLang="ru-RU" sz="2200" dirty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.   Область применения</a:t>
            </a:r>
          </a:p>
          <a:p>
            <a:pPr>
              <a:spcBef>
                <a:spcPct val="20000"/>
              </a:spcBef>
              <a:buClr>
                <a:srgbClr val="17375E"/>
              </a:buClr>
            </a:pPr>
            <a:r>
              <a:rPr lang="ru-RU" altLang="ru-RU" sz="2200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	2</a:t>
            </a:r>
            <a:r>
              <a:rPr lang="ru-RU" altLang="ru-RU" sz="2200" dirty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.   Нормативные ссылки</a:t>
            </a:r>
          </a:p>
          <a:p>
            <a:pPr>
              <a:spcBef>
                <a:spcPct val="20000"/>
              </a:spcBef>
              <a:buClr>
                <a:srgbClr val="17375E"/>
              </a:buClr>
            </a:pPr>
            <a:r>
              <a:rPr lang="ru-RU" altLang="ru-RU" sz="2200" dirty="0" smtClean="0">
                <a:latin typeface="Bookman Old Style" pitchFamily="18" charset="0"/>
                <a:cs typeface="Arial" charset="0"/>
              </a:rPr>
              <a:t>	3</a:t>
            </a:r>
            <a:r>
              <a:rPr lang="ru-RU" altLang="ru-RU" sz="2200" dirty="0">
                <a:latin typeface="Bookman Old Style" pitchFamily="18" charset="0"/>
                <a:cs typeface="Arial" charset="0"/>
              </a:rPr>
              <a:t>.   Термины и определения</a:t>
            </a:r>
          </a:p>
          <a:p>
            <a:pPr>
              <a:spcBef>
                <a:spcPct val="20000"/>
              </a:spcBef>
              <a:buClr>
                <a:srgbClr val="17375E"/>
              </a:buClr>
            </a:pPr>
            <a:r>
              <a:rPr lang="ru-RU" altLang="ru-RU" sz="2200" dirty="0" smtClean="0">
                <a:latin typeface="Bookman Old Style" pitchFamily="18" charset="0"/>
                <a:cs typeface="Arial" charset="0"/>
              </a:rPr>
              <a:t>	4</a:t>
            </a:r>
            <a:r>
              <a:rPr lang="ru-RU" altLang="ru-RU" sz="2200" dirty="0">
                <a:latin typeface="Bookman Old Style" pitchFamily="18" charset="0"/>
                <a:cs typeface="Arial" charset="0"/>
              </a:rPr>
              <a:t>.   </a:t>
            </a:r>
            <a:r>
              <a:rPr lang="ru-RU" altLang="ru-RU" sz="2200" dirty="0" smtClean="0">
                <a:latin typeface="Bookman Old Style" pitchFamily="18" charset="0"/>
                <a:cs typeface="Arial" charset="0"/>
                <a:hlinkClick r:id="rId2" action="ppaction://hlinksldjump"/>
              </a:rPr>
              <a:t>Контекст </a:t>
            </a:r>
            <a:r>
              <a:rPr lang="ru-RU" altLang="ru-RU" sz="2200" dirty="0">
                <a:latin typeface="Bookman Old Style" pitchFamily="18" charset="0"/>
                <a:cs typeface="Arial" charset="0"/>
                <a:hlinkClick r:id="rId2" action="ppaction://hlinksldjump"/>
              </a:rPr>
              <a:t>организации</a:t>
            </a:r>
            <a:endParaRPr lang="ru-RU" altLang="ru-RU" sz="2200" dirty="0">
              <a:latin typeface="Bookman Old Style" pitchFamily="18" charset="0"/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17375E"/>
              </a:buClr>
            </a:pPr>
            <a:r>
              <a:rPr lang="ru-RU" altLang="ru-RU" sz="2200" dirty="0" smtClean="0">
                <a:latin typeface="Bookman Old Style" pitchFamily="18" charset="0"/>
                <a:cs typeface="Arial" charset="0"/>
              </a:rPr>
              <a:t>	5</a:t>
            </a:r>
            <a:r>
              <a:rPr lang="ru-RU" altLang="ru-RU" sz="2200" dirty="0">
                <a:latin typeface="Bookman Old Style" pitchFamily="18" charset="0"/>
                <a:cs typeface="Arial" charset="0"/>
              </a:rPr>
              <a:t>.   </a:t>
            </a:r>
            <a:r>
              <a:rPr lang="ru-RU" altLang="ru-RU" sz="2200" dirty="0" smtClean="0">
                <a:latin typeface="Bookman Old Style" pitchFamily="18" charset="0"/>
                <a:cs typeface="Arial" charset="0"/>
              </a:rPr>
              <a:t>Лидерство</a:t>
            </a:r>
            <a:endParaRPr lang="ru-RU" altLang="ru-RU" sz="2200" dirty="0">
              <a:latin typeface="Bookman Old Style" pitchFamily="18" charset="0"/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17375E"/>
              </a:buClr>
            </a:pPr>
            <a:r>
              <a:rPr lang="ru-RU" altLang="ru-RU" sz="2200" dirty="0" smtClean="0">
                <a:latin typeface="Bookman Old Style" pitchFamily="18" charset="0"/>
                <a:cs typeface="Arial" charset="0"/>
              </a:rPr>
              <a:t>	6</a:t>
            </a:r>
            <a:r>
              <a:rPr lang="ru-RU" altLang="ru-RU" sz="2200" dirty="0">
                <a:latin typeface="Bookman Old Style" pitchFamily="18" charset="0"/>
                <a:cs typeface="Arial" charset="0"/>
              </a:rPr>
              <a:t>.   </a:t>
            </a:r>
            <a:r>
              <a:rPr lang="ru-RU" altLang="ru-RU" sz="2200" dirty="0" smtClean="0">
                <a:latin typeface="Bookman Old Style" pitchFamily="18" charset="0"/>
                <a:cs typeface="Arial" charset="0"/>
              </a:rPr>
              <a:t>Планирование</a:t>
            </a:r>
            <a:endParaRPr lang="ru-RU" altLang="ru-RU" sz="2200" dirty="0">
              <a:latin typeface="Bookman Old Style" pitchFamily="18" charset="0"/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17375E"/>
              </a:buClr>
            </a:pPr>
            <a:r>
              <a:rPr lang="ru-RU" altLang="ru-RU" sz="2200" dirty="0" smtClean="0">
                <a:latin typeface="Bookman Old Style" pitchFamily="18" charset="0"/>
                <a:cs typeface="Arial" charset="0"/>
              </a:rPr>
              <a:t>	7</a:t>
            </a:r>
            <a:r>
              <a:rPr lang="ru-RU" altLang="ru-RU" sz="2200" dirty="0">
                <a:latin typeface="Bookman Old Style" pitchFamily="18" charset="0"/>
                <a:cs typeface="Arial" charset="0"/>
              </a:rPr>
              <a:t>.   </a:t>
            </a:r>
            <a:r>
              <a:rPr lang="ru-RU" altLang="ru-RU" sz="2200" dirty="0" smtClean="0">
                <a:latin typeface="Bookman Old Style" pitchFamily="18" charset="0"/>
                <a:cs typeface="Arial" charset="0"/>
                <a:hlinkClick r:id="rId3" action="ppaction://hlinksldjump"/>
              </a:rPr>
              <a:t>Поддержка</a:t>
            </a:r>
            <a:endParaRPr lang="ru-RU" altLang="ru-RU" sz="2200" dirty="0">
              <a:latin typeface="Bookman Old Style" pitchFamily="18" charset="0"/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17375E"/>
              </a:buClr>
            </a:pPr>
            <a:r>
              <a:rPr lang="ru-RU" altLang="ru-RU" sz="2200" dirty="0" smtClean="0">
                <a:latin typeface="Bookman Old Style" pitchFamily="18" charset="0"/>
                <a:cs typeface="Arial" charset="0"/>
              </a:rPr>
              <a:t>	8</a:t>
            </a:r>
            <a:r>
              <a:rPr lang="ru-RU" altLang="ru-RU" sz="2200" dirty="0">
                <a:latin typeface="Bookman Old Style" pitchFamily="18" charset="0"/>
                <a:cs typeface="Arial" charset="0"/>
              </a:rPr>
              <a:t>.   </a:t>
            </a:r>
            <a:r>
              <a:rPr lang="ru-RU" altLang="ru-RU" sz="2200" dirty="0" smtClean="0">
                <a:latin typeface="Bookman Old Style" pitchFamily="18" charset="0"/>
                <a:cs typeface="Arial" charset="0"/>
              </a:rPr>
              <a:t>Операционные </a:t>
            </a:r>
            <a:r>
              <a:rPr lang="ru-RU" altLang="ru-RU" sz="2200" dirty="0">
                <a:latin typeface="Bookman Old Style" pitchFamily="18" charset="0"/>
                <a:cs typeface="Arial" charset="0"/>
              </a:rPr>
              <a:t>процессы</a:t>
            </a:r>
          </a:p>
          <a:p>
            <a:pPr>
              <a:spcBef>
                <a:spcPct val="20000"/>
              </a:spcBef>
              <a:buClr>
                <a:srgbClr val="17375E"/>
              </a:buClr>
            </a:pPr>
            <a:r>
              <a:rPr lang="ru-RU" altLang="ru-RU" sz="2200" dirty="0" smtClean="0">
                <a:latin typeface="Bookman Old Style" pitchFamily="18" charset="0"/>
                <a:cs typeface="Arial" charset="0"/>
              </a:rPr>
              <a:t>	9</a:t>
            </a:r>
            <a:r>
              <a:rPr lang="ru-RU" altLang="ru-RU" sz="2200" dirty="0">
                <a:latin typeface="Bookman Old Style" pitchFamily="18" charset="0"/>
                <a:cs typeface="Arial" charset="0"/>
              </a:rPr>
              <a:t>.   </a:t>
            </a:r>
            <a:r>
              <a:rPr lang="ru-RU" altLang="ru-RU" sz="2200" dirty="0" smtClean="0">
                <a:latin typeface="Bookman Old Style" pitchFamily="18" charset="0"/>
                <a:cs typeface="Arial" charset="0"/>
              </a:rPr>
              <a:t>Оценка результатов деятельности</a:t>
            </a:r>
            <a:endParaRPr lang="ru-RU" altLang="ru-RU" sz="2200" dirty="0">
              <a:latin typeface="Bookman Old Style" pitchFamily="18" charset="0"/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17375E"/>
              </a:buClr>
            </a:pPr>
            <a:r>
              <a:rPr lang="ru-RU" altLang="ru-RU" sz="2200" dirty="0" smtClean="0">
                <a:latin typeface="Bookman Old Style" pitchFamily="18" charset="0"/>
                <a:cs typeface="Arial" charset="0"/>
              </a:rPr>
              <a:t>	10</a:t>
            </a:r>
            <a:r>
              <a:rPr lang="ru-RU" altLang="ru-RU" sz="2200" dirty="0">
                <a:latin typeface="Bookman Old Style" pitchFamily="18" charset="0"/>
                <a:cs typeface="Arial" charset="0"/>
              </a:rPr>
              <a:t>.  </a:t>
            </a:r>
            <a:r>
              <a:rPr lang="ru-RU" altLang="ru-RU" sz="2200" dirty="0" smtClean="0">
                <a:latin typeface="Bookman Old Style" pitchFamily="18" charset="0"/>
                <a:cs typeface="Arial" charset="0"/>
              </a:rPr>
              <a:t>Улучшение </a:t>
            </a:r>
            <a:endParaRPr lang="ru-RU" altLang="ru-RU" sz="2200" dirty="0"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40755" cy="6429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900" dirty="0" smtClean="0">
                <a:latin typeface="Bookman Old Style" pitchFamily="18" charset="0"/>
              </a:rPr>
              <a:t>4. Контекст организации</a:t>
            </a:r>
            <a:r>
              <a:rPr lang="ru-RU" altLang="ru-RU" sz="2800" dirty="0" smtClean="0">
                <a:solidFill>
                  <a:srgbClr val="0070C0"/>
                </a:solidFill>
              </a:rPr>
              <a:t/>
            </a:r>
            <a:br>
              <a:rPr lang="ru-RU" altLang="ru-RU" sz="2800" dirty="0" smtClean="0">
                <a:solidFill>
                  <a:srgbClr val="0070C0"/>
                </a:solidFill>
              </a:rPr>
            </a:br>
            <a:r>
              <a:rPr lang="ru-RU" altLang="ru-RU" sz="3600" b="0" dirty="0" smtClean="0">
                <a:latin typeface="Bookman Old Style" pitchFamily="18" charset="0"/>
              </a:rPr>
              <a:t>4.4 Система менеджмента качества</a:t>
            </a:r>
            <a:br>
              <a:rPr lang="ru-RU" altLang="ru-RU" sz="3600" b="0" dirty="0" smtClean="0">
                <a:latin typeface="Bookman Old Style" pitchFamily="18" charset="0"/>
              </a:rPr>
            </a:br>
            <a:endParaRPr lang="ru-RU" altLang="ru-RU" sz="3600" b="0" dirty="0" smtClean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285860"/>
            <a:ext cx="8572560" cy="5429288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35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4.4.1 Общие требования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Организация должна установить, внедрить, поддерживать и улучшать СМК, в том числе необходимые процессы и их взаимодействие в соответствии с требованиями этого стандарта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Bookman Old Style" pitchFamily="18" charset="0"/>
            </a:endParaRPr>
          </a:p>
          <a:p>
            <a:pPr marL="0" indent="0">
              <a:buNone/>
              <a:defRPr/>
            </a:pPr>
            <a:r>
              <a:rPr lang="ru-RU" altLang="ru-RU" sz="35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4.4.2 Процессный подход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Организация должна применять процессный подход к СМК. Для этого: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Bookman Old Style" pitchFamily="18" charset="0"/>
              </a:rPr>
              <a:t>  Определить необходимые процессы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СМК;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Bookman Old Style" pitchFamily="18" charset="0"/>
              </a:rPr>
              <a:t>Определить входные данные и ожидаемые результаты по каждому процессу;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Bookman Old Style" pitchFamily="18" charset="0"/>
              </a:rPr>
              <a:t>Определить последовательность и их взаимодействия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Bookman Old Style" pitchFamily="18" charset="0"/>
              </a:rPr>
              <a:t>Определить риски, связанные с соответствием товаров и услуг и удовлетворенностью потребителей при получении ненамеренного результата или нерезультативного взаимодействия процессов 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433387"/>
          </a:xfrm>
        </p:spPr>
        <p:txBody>
          <a:bodyPr>
            <a:normAutofit fontScale="90000"/>
          </a:bodyPr>
          <a:lstStyle/>
          <a:p>
            <a:r>
              <a:rPr lang="ru-RU" altLang="ru-RU" sz="2800" dirty="0" smtClean="0">
                <a:latin typeface="Bookman Old Style" pitchFamily="18" charset="0"/>
              </a:rPr>
              <a:t>4.4.2 Процессный подход (продолжение)</a:t>
            </a:r>
            <a:br>
              <a:rPr lang="ru-RU" altLang="ru-RU" sz="2800" dirty="0" smtClean="0">
                <a:latin typeface="Bookman Old Style" pitchFamily="18" charset="0"/>
              </a:rPr>
            </a:br>
            <a:endParaRPr lang="ru-RU" alt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620713"/>
            <a:ext cx="8229600" cy="51847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200" dirty="0" smtClean="0">
                <a:latin typeface="Bookman Old Style" pitchFamily="18" charset="0"/>
              </a:rPr>
              <a:t>Определить критерии, методы, измерения и соответствующие индикаторы (показатели) функционирования процессов, необходимые для обеспечения результативного как выполнения, так и управления этими процессами;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200" dirty="0" smtClean="0">
                <a:latin typeface="Bookman Old Style" pitchFamily="18" charset="0"/>
              </a:rPr>
              <a:t>Определять ресурсы  и обеспечивать их наличие;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200" dirty="0" smtClean="0">
                <a:latin typeface="Bookman Old Style" pitchFamily="18" charset="0"/>
              </a:rPr>
              <a:t>Распределять обязанности и полномочия для процессов;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200" dirty="0" smtClean="0">
                <a:latin typeface="Bookman Old Style" pitchFamily="18" charset="0"/>
              </a:rPr>
              <a:t>Внедрять меры, необходимые для достижения запланированных результатов;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200" dirty="0" smtClean="0">
                <a:latin typeface="Bookman Old Style" pitchFamily="18" charset="0"/>
              </a:rPr>
              <a:t>Вести мониторинг, анализ и обеспечивать изменения, при необходимости, обеспечивать им возможность достигать намеченные результатов и улучшение этих процессов.  </a:t>
            </a:r>
          </a:p>
        </p:txBody>
      </p:sp>
      <p:pic>
        <p:nvPicPr>
          <p:cNvPr id="4" name="Рисунок 3" descr="iso26000-ok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357826"/>
            <a:ext cx="1619248" cy="129539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883</TotalTime>
  <Words>1517</Words>
  <Application>Microsoft Office PowerPoint</Application>
  <PresentationFormat>Экран (4:3)</PresentationFormat>
  <Paragraphs>247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 МЕНЕДЖМЕНТ  КАДРОВ как ресурс развития школьных инновационных проектов  и повышения качества образования </vt:lpstr>
      <vt:lpstr>               МБОУ СОШ №165</vt:lpstr>
      <vt:lpstr>Основные принципы СМК (ISO 9000:2005 / ISO 9001:2015)  </vt:lpstr>
      <vt:lpstr>Вовлеченность персонала (involvement)  - включение в деятельность по достижению общих целей, внесение своего вклада в их достижение </vt:lpstr>
      <vt:lpstr>               МБОУ СОШ №165</vt:lpstr>
      <vt:lpstr>               МБОУ СОШ №165</vt:lpstr>
      <vt:lpstr>Слайд 7</vt:lpstr>
      <vt:lpstr>4. Контекст организации 4.4 Система менеджмента качества </vt:lpstr>
      <vt:lpstr>4.4.2 Процессный подход (продолжение) </vt:lpstr>
      <vt:lpstr>7. Поддерживающие процессы / 6.2. Человеческие ресурсы</vt:lpstr>
      <vt:lpstr> 7. Поддерживающие процессы (ресурсы) / Инфраструктура (6.3) </vt:lpstr>
      <vt:lpstr>    </vt:lpstr>
      <vt:lpstr>7.3 Осведомленность (6.2.2; 5.5.3)</vt:lpstr>
      <vt:lpstr>Основные задачи менеджмента персонала</vt:lpstr>
      <vt:lpstr>    Процессная модель</vt:lpstr>
      <vt:lpstr>    Матрица ответственности на процесс</vt:lpstr>
      <vt:lpstr>Слайд 17</vt:lpstr>
      <vt:lpstr>   </vt:lpstr>
      <vt:lpstr>Что в системе менеджмента персонала реализовано:</vt:lpstr>
      <vt:lpstr>Слайд 20</vt:lpstr>
      <vt:lpstr>Региональная модель УКО</vt:lpstr>
      <vt:lpstr>Региональная модель УКО: менеджмент персонала</vt:lpstr>
      <vt:lpstr>Инновационная деятельность ОУ</vt:lpstr>
      <vt:lpstr>Профессиональные победы педагогов</vt:lpstr>
      <vt:lpstr>Слайд 25</vt:lpstr>
      <vt:lpstr>Чемпионаты JuniorSkills, Екатеринбург, 2015  Москва, 2016</vt:lpstr>
      <vt:lpstr>Слайд 27</vt:lpstr>
      <vt:lpstr>Модель системы менеджмента качества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Svetlana</dc:creator>
  <cp:lastModifiedBy>Пользователь</cp:lastModifiedBy>
  <cp:revision>96</cp:revision>
  <dcterms:created xsi:type="dcterms:W3CDTF">2015-03-24T17:25:23Z</dcterms:created>
  <dcterms:modified xsi:type="dcterms:W3CDTF">2016-10-19T07:23:04Z</dcterms:modified>
</cp:coreProperties>
</file>