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handoutMasterIdLst>
    <p:handoutMasterId r:id="rId50"/>
  </p:handoutMasterIdLst>
  <p:sldIdLst>
    <p:sldId id="256" r:id="rId3"/>
    <p:sldId id="258" r:id="rId4"/>
    <p:sldId id="363" r:id="rId5"/>
    <p:sldId id="366" r:id="rId6"/>
    <p:sldId id="367" r:id="rId7"/>
    <p:sldId id="368" r:id="rId8"/>
    <p:sldId id="369" r:id="rId9"/>
    <p:sldId id="370" r:id="rId10"/>
    <p:sldId id="372" r:id="rId11"/>
    <p:sldId id="373" r:id="rId12"/>
    <p:sldId id="380" r:id="rId13"/>
    <p:sldId id="375" r:id="rId14"/>
    <p:sldId id="378" r:id="rId15"/>
    <p:sldId id="379" r:id="rId16"/>
    <p:sldId id="393" r:id="rId17"/>
    <p:sldId id="394" r:id="rId18"/>
    <p:sldId id="396" r:id="rId19"/>
    <p:sldId id="395" r:id="rId20"/>
    <p:sldId id="365" r:id="rId21"/>
    <p:sldId id="397" r:id="rId22"/>
    <p:sldId id="398" r:id="rId23"/>
    <p:sldId id="399" r:id="rId24"/>
    <p:sldId id="404" r:id="rId25"/>
    <p:sldId id="405" r:id="rId26"/>
    <p:sldId id="407" r:id="rId27"/>
    <p:sldId id="408" r:id="rId28"/>
    <p:sldId id="409" r:id="rId29"/>
    <p:sldId id="410" r:id="rId30"/>
    <p:sldId id="411" r:id="rId31"/>
    <p:sldId id="412" r:id="rId32"/>
    <p:sldId id="413" r:id="rId33"/>
    <p:sldId id="414" r:id="rId34"/>
    <p:sldId id="415" r:id="rId35"/>
    <p:sldId id="416" r:id="rId36"/>
    <p:sldId id="417" r:id="rId37"/>
    <p:sldId id="434" r:id="rId38"/>
    <p:sldId id="419" r:id="rId39"/>
    <p:sldId id="420" r:id="rId40"/>
    <p:sldId id="421" r:id="rId41"/>
    <p:sldId id="422" r:id="rId42"/>
    <p:sldId id="437" r:id="rId43"/>
    <p:sldId id="438" r:id="rId44"/>
    <p:sldId id="440" r:id="rId45"/>
    <p:sldId id="442" r:id="rId46"/>
    <p:sldId id="441" r:id="rId47"/>
    <p:sldId id="315" r:id="rId4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99FF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48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31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25"/>
  <c:chart>
    <c:title>
      <c:tx>
        <c:rich>
          <a:bodyPr/>
          <a:lstStyle/>
          <a:p>
            <a:pPr>
              <a:defRPr/>
            </a:pPr>
            <a:r>
              <a:rPr lang="ru-RU"/>
              <a:t>Абсолютная успеваемость</a:t>
            </a:r>
          </a:p>
        </c:rich>
      </c:tx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5д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93</c:v>
                </c:pt>
                <c:pt idx="1">
                  <c:v>88</c:v>
                </c:pt>
                <c:pt idx="2">
                  <c:v>87</c:v>
                </c:pt>
                <c:pt idx="3">
                  <c:v>94</c:v>
                </c:pt>
                <c:pt idx="4">
                  <c:v>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5д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98</c:v>
                </c:pt>
                <c:pt idx="1">
                  <c:v>97</c:v>
                </c:pt>
                <c:pt idx="2">
                  <c:v>97</c:v>
                </c:pt>
                <c:pt idx="3">
                  <c:v>97</c:v>
                </c:pt>
                <c:pt idx="4">
                  <c:v>92</c:v>
                </c:pt>
              </c:numCache>
            </c:numRef>
          </c:val>
        </c:ser>
        <c:dLbls>
          <c:showVal val="1"/>
        </c:dLbls>
        <c:overlap val="-25"/>
        <c:axId val="129094016"/>
        <c:axId val="129095552"/>
      </c:barChart>
      <c:catAx>
        <c:axId val="129094016"/>
        <c:scaling>
          <c:orientation val="minMax"/>
        </c:scaling>
        <c:axPos val="b"/>
        <c:numFmt formatCode="General" sourceLinked="0"/>
        <c:majorTickMark val="none"/>
        <c:tickLblPos val="nextTo"/>
        <c:crossAx val="129095552"/>
        <c:crosses val="autoZero"/>
        <c:auto val="1"/>
        <c:lblAlgn val="ctr"/>
        <c:lblOffset val="100"/>
        <c:noMultiLvlLbl val="1"/>
      </c:catAx>
      <c:valAx>
        <c:axId val="129095552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29094016"/>
        <c:crosses val="autoZero"/>
        <c:crossBetween val="between"/>
      </c:valAx>
    </c:plotArea>
    <c:legend>
      <c:legendPos val="t"/>
      <c:layout/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25"/>
  <c:chart>
    <c:title>
      <c:tx>
        <c:rich>
          <a:bodyPr/>
          <a:lstStyle/>
          <a:p>
            <a:pPr>
              <a:defRPr/>
            </a:pPr>
            <a:r>
              <a:rPr lang="ru-RU"/>
              <a:t>Действия в части ИКТ-компетентности (№5)</a:t>
            </a:r>
          </a:p>
        </c:rich>
      </c:tx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биология</c:v>
                </c:pt>
                <c:pt idx="1">
                  <c:v>география</c:v>
                </c:pt>
                <c:pt idx="2">
                  <c:v>ИЗО</c:v>
                </c:pt>
                <c:pt idx="3">
                  <c:v>информатика 1</c:v>
                </c:pt>
                <c:pt idx="4">
                  <c:v>информатика 2</c:v>
                </c:pt>
                <c:pt idx="5">
                  <c:v>история</c:v>
                </c:pt>
                <c:pt idx="6">
                  <c:v>литература</c:v>
                </c:pt>
                <c:pt idx="7">
                  <c:v>музыка</c:v>
                </c:pt>
                <c:pt idx="8">
                  <c:v>технология 1</c:v>
                </c:pt>
                <c:pt idx="9">
                  <c:v>технология 2</c:v>
                </c:pt>
                <c:pt idx="10">
                  <c:v>физическая культура</c:v>
                </c:pt>
                <c:pt idx="11">
                  <c:v>русский язык</c:v>
                </c:pt>
                <c:pt idx="12">
                  <c:v>английский язык 1</c:v>
                </c:pt>
                <c:pt idx="13">
                  <c:v>английский язык 2</c:v>
                </c:pt>
                <c:pt idx="14">
                  <c:v>математика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3">
                  <c:v>42</c:v>
                </c:pt>
                <c:pt idx="4">
                  <c:v>79</c:v>
                </c:pt>
                <c:pt idx="6">
                  <c:v>0</c:v>
                </c:pt>
                <c:pt idx="8">
                  <c:v>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биология</c:v>
                </c:pt>
                <c:pt idx="1">
                  <c:v>география</c:v>
                </c:pt>
                <c:pt idx="2">
                  <c:v>ИЗО</c:v>
                </c:pt>
                <c:pt idx="3">
                  <c:v>информатика 1</c:v>
                </c:pt>
                <c:pt idx="4">
                  <c:v>информатика 2</c:v>
                </c:pt>
                <c:pt idx="5">
                  <c:v>история</c:v>
                </c:pt>
                <c:pt idx="6">
                  <c:v>литература</c:v>
                </c:pt>
                <c:pt idx="7">
                  <c:v>музыка</c:v>
                </c:pt>
                <c:pt idx="8">
                  <c:v>технология 1</c:v>
                </c:pt>
                <c:pt idx="9">
                  <c:v>технология 2</c:v>
                </c:pt>
                <c:pt idx="10">
                  <c:v>физическая культура</c:v>
                </c:pt>
                <c:pt idx="11">
                  <c:v>русский язык</c:v>
                </c:pt>
                <c:pt idx="12">
                  <c:v>английский язык 1</c:v>
                </c:pt>
                <c:pt idx="13">
                  <c:v>английский язык 2</c:v>
                </c:pt>
                <c:pt idx="14">
                  <c:v>математика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3">
                  <c:v>86</c:v>
                </c:pt>
                <c:pt idx="4">
                  <c:v>82</c:v>
                </c:pt>
                <c:pt idx="8">
                  <c:v>85</c:v>
                </c:pt>
              </c:numCache>
            </c:numRef>
          </c:val>
        </c:ser>
        <c:dLbls>
          <c:showVal val="1"/>
        </c:dLbls>
        <c:overlap val="-25"/>
        <c:axId val="146093184"/>
        <c:axId val="146094720"/>
      </c:barChart>
      <c:catAx>
        <c:axId val="146093184"/>
        <c:scaling>
          <c:orientation val="minMax"/>
        </c:scaling>
        <c:axPos val="b"/>
        <c:numFmt formatCode="General" sourceLinked="0"/>
        <c:majorTickMark val="none"/>
        <c:tickLblPos val="nextTo"/>
        <c:crossAx val="146094720"/>
        <c:crosses val="autoZero"/>
        <c:auto val="1"/>
        <c:lblAlgn val="ctr"/>
        <c:lblOffset val="100"/>
        <c:noMultiLvlLbl val="1"/>
      </c:catAx>
      <c:valAx>
        <c:axId val="14609472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46093184"/>
        <c:crosses val="autoZero"/>
        <c:crossBetween val="between"/>
      </c:valAx>
    </c:plotArea>
    <c:legend>
      <c:legendPos val="t"/>
      <c:layout/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25"/>
  <c:chart>
    <c:title>
      <c:tx>
        <c:rich>
          <a:bodyPr/>
          <a:lstStyle/>
          <a:p>
            <a:pPr>
              <a:defRPr/>
            </a:pPr>
            <a:r>
              <a:rPr lang="ru-RU"/>
              <a:t>Абсолютная успеваемость</a:t>
            </a:r>
          </a:p>
        </c:rich>
      </c:tx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Лист1!$A$2:$A$16</c:f>
              <c:strCache>
                <c:ptCount val="15"/>
                <c:pt idx="0">
                  <c:v>биология</c:v>
                </c:pt>
                <c:pt idx="1">
                  <c:v>география</c:v>
                </c:pt>
                <c:pt idx="2">
                  <c:v>ИЗО</c:v>
                </c:pt>
                <c:pt idx="3">
                  <c:v>Информатика 1</c:v>
                </c:pt>
                <c:pt idx="4">
                  <c:v>Информатика 2</c:v>
                </c:pt>
                <c:pt idx="5">
                  <c:v>история</c:v>
                </c:pt>
                <c:pt idx="6">
                  <c:v>литература</c:v>
                </c:pt>
                <c:pt idx="7">
                  <c:v>музыка</c:v>
                </c:pt>
                <c:pt idx="8">
                  <c:v>технология 1</c:v>
                </c:pt>
                <c:pt idx="9">
                  <c:v>технология 2</c:v>
                </c:pt>
                <c:pt idx="10">
                  <c:v>физическая культура</c:v>
                </c:pt>
                <c:pt idx="11">
                  <c:v>русский язык</c:v>
                </c:pt>
                <c:pt idx="12">
                  <c:v>математика</c:v>
                </c:pt>
                <c:pt idx="13">
                  <c:v>английский язык 1</c:v>
                </c:pt>
                <c:pt idx="14">
                  <c:v>английский язык 2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97</c:v>
                </c:pt>
                <c:pt idx="1">
                  <c:v>88</c:v>
                </c:pt>
                <c:pt idx="2">
                  <c:v>100</c:v>
                </c:pt>
                <c:pt idx="3">
                  <c:v>52</c:v>
                </c:pt>
                <c:pt idx="4">
                  <c:v>72</c:v>
                </c:pt>
                <c:pt idx="5">
                  <c:v>85</c:v>
                </c:pt>
                <c:pt idx="6">
                  <c:v>94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94</c:v>
                </c:pt>
                <c:pt idx="11">
                  <c:v>85</c:v>
                </c:pt>
                <c:pt idx="12">
                  <c:v>95</c:v>
                </c:pt>
                <c:pt idx="13">
                  <c:v>97</c:v>
                </c:pt>
                <c:pt idx="14">
                  <c:v>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Лист1!$A$2:$A$16</c:f>
              <c:strCache>
                <c:ptCount val="15"/>
                <c:pt idx="0">
                  <c:v>биология</c:v>
                </c:pt>
                <c:pt idx="1">
                  <c:v>география</c:v>
                </c:pt>
                <c:pt idx="2">
                  <c:v>ИЗО</c:v>
                </c:pt>
                <c:pt idx="3">
                  <c:v>Информатика 1</c:v>
                </c:pt>
                <c:pt idx="4">
                  <c:v>Информатика 2</c:v>
                </c:pt>
                <c:pt idx="5">
                  <c:v>история</c:v>
                </c:pt>
                <c:pt idx="6">
                  <c:v>литература</c:v>
                </c:pt>
                <c:pt idx="7">
                  <c:v>музыка</c:v>
                </c:pt>
                <c:pt idx="8">
                  <c:v>технология 1</c:v>
                </c:pt>
                <c:pt idx="9">
                  <c:v>технология 2</c:v>
                </c:pt>
                <c:pt idx="10">
                  <c:v>физическая культура</c:v>
                </c:pt>
                <c:pt idx="11">
                  <c:v>русский язык</c:v>
                </c:pt>
                <c:pt idx="12">
                  <c:v>математика</c:v>
                </c:pt>
                <c:pt idx="13">
                  <c:v>английский язык 1</c:v>
                </c:pt>
                <c:pt idx="14">
                  <c:v>английский язык 2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97</c:v>
                </c:pt>
                <c:pt idx="2">
                  <c:v>100</c:v>
                </c:pt>
                <c:pt idx="3">
                  <c:v>97</c:v>
                </c:pt>
                <c:pt idx="4">
                  <c:v>100</c:v>
                </c:pt>
                <c:pt idx="7">
                  <c:v>97</c:v>
                </c:pt>
                <c:pt idx="8">
                  <c:v>100</c:v>
                </c:pt>
                <c:pt idx="9">
                  <c:v>100</c:v>
                </c:pt>
                <c:pt idx="13">
                  <c:v>100</c:v>
                </c:pt>
                <c:pt idx="14">
                  <c:v>100</c:v>
                </c:pt>
              </c:numCache>
            </c:numRef>
          </c:val>
        </c:ser>
        <c:dLbls>
          <c:showVal val="1"/>
        </c:dLbls>
        <c:overlap val="-25"/>
        <c:axId val="129166720"/>
        <c:axId val="129320064"/>
      </c:barChart>
      <c:catAx>
        <c:axId val="129166720"/>
        <c:scaling>
          <c:orientation val="minMax"/>
        </c:scaling>
        <c:axPos val="b"/>
        <c:numFmt formatCode="General" sourceLinked="0"/>
        <c:majorTickMark val="none"/>
        <c:tickLblPos val="nextTo"/>
        <c:crossAx val="129320064"/>
        <c:crosses val="autoZero"/>
        <c:auto val="1"/>
        <c:lblAlgn val="ctr"/>
        <c:lblOffset val="100"/>
        <c:noMultiLvlLbl val="1"/>
      </c:catAx>
      <c:valAx>
        <c:axId val="12932006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29166720"/>
        <c:crosses val="autoZero"/>
        <c:crossBetween val="between"/>
      </c:valAx>
    </c:plotArea>
    <c:legend>
      <c:legendPos val="t"/>
      <c:layout/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25"/>
  <c:chart>
    <c:title>
      <c:tx>
        <c:rich>
          <a:bodyPr/>
          <a:lstStyle/>
          <a:p>
            <a:pPr>
              <a:defRPr/>
            </a:pPr>
            <a:r>
              <a:rPr lang="ru-RU"/>
              <a:t>Качественная успеваемость</a:t>
            </a:r>
          </a:p>
        </c:rich>
      </c:tx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5д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79</c:v>
                </c:pt>
                <c:pt idx="1">
                  <c:v>62</c:v>
                </c:pt>
                <c:pt idx="2">
                  <c:v>64</c:v>
                </c:pt>
                <c:pt idx="3">
                  <c:v>65</c:v>
                </c:pt>
                <c:pt idx="4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5д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78</c:v>
                </c:pt>
                <c:pt idx="1">
                  <c:v>78</c:v>
                </c:pt>
                <c:pt idx="2">
                  <c:v>82</c:v>
                </c:pt>
                <c:pt idx="3">
                  <c:v>68</c:v>
                </c:pt>
                <c:pt idx="4">
                  <c:v>62</c:v>
                </c:pt>
              </c:numCache>
            </c:numRef>
          </c:val>
        </c:ser>
        <c:dLbls>
          <c:showVal val="1"/>
        </c:dLbls>
        <c:overlap val="-25"/>
        <c:axId val="129458944"/>
        <c:axId val="129460480"/>
      </c:barChart>
      <c:catAx>
        <c:axId val="129458944"/>
        <c:scaling>
          <c:orientation val="minMax"/>
        </c:scaling>
        <c:axPos val="b"/>
        <c:numFmt formatCode="General" sourceLinked="0"/>
        <c:majorTickMark val="none"/>
        <c:tickLblPos val="nextTo"/>
        <c:crossAx val="129460480"/>
        <c:crosses val="autoZero"/>
        <c:auto val="1"/>
        <c:lblAlgn val="ctr"/>
        <c:lblOffset val="100"/>
        <c:noMultiLvlLbl val="1"/>
      </c:catAx>
      <c:valAx>
        <c:axId val="12946048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29458944"/>
        <c:crosses val="autoZero"/>
        <c:crossBetween val="between"/>
      </c:valAx>
    </c:plotArea>
    <c:legend>
      <c:legendPos val="t"/>
      <c:layout/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25"/>
  <c:chart>
    <c:title>
      <c:tx>
        <c:rich>
          <a:bodyPr/>
          <a:lstStyle/>
          <a:p>
            <a:pPr>
              <a:defRPr/>
            </a:pPr>
            <a:r>
              <a:rPr lang="ru-RU"/>
              <a:t>Качественная успеваемость</a:t>
            </a:r>
          </a:p>
        </c:rich>
      </c:tx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Лист1!$A$2:$A$16</c:f>
              <c:strCache>
                <c:ptCount val="15"/>
                <c:pt idx="0">
                  <c:v>биология</c:v>
                </c:pt>
                <c:pt idx="1">
                  <c:v>география</c:v>
                </c:pt>
                <c:pt idx="2">
                  <c:v>ИЗО</c:v>
                </c:pt>
                <c:pt idx="3">
                  <c:v>Информатика 1</c:v>
                </c:pt>
                <c:pt idx="4">
                  <c:v>Информатика 2</c:v>
                </c:pt>
                <c:pt idx="5">
                  <c:v>история</c:v>
                </c:pt>
                <c:pt idx="6">
                  <c:v>литература</c:v>
                </c:pt>
                <c:pt idx="7">
                  <c:v>музыка</c:v>
                </c:pt>
                <c:pt idx="8">
                  <c:v>технология 1</c:v>
                </c:pt>
                <c:pt idx="9">
                  <c:v>технология 2</c:v>
                </c:pt>
                <c:pt idx="10">
                  <c:v>физическая культура</c:v>
                </c:pt>
                <c:pt idx="11">
                  <c:v>русский язык</c:v>
                </c:pt>
                <c:pt idx="12">
                  <c:v>английский язык 1</c:v>
                </c:pt>
                <c:pt idx="13">
                  <c:v>английский язык 2</c:v>
                </c:pt>
                <c:pt idx="14">
                  <c:v>математика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76</c:v>
                </c:pt>
                <c:pt idx="1">
                  <c:v>62</c:v>
                </c:pt>
                <c:pt idx="2">
                  <c:v>93</c:v>
                </c:pt>
                <c:pt idx="3">
                  <c:v>11</c:v>
                </c:pt>
                <c:pt idx="4">
                  <c:v>34</c:v>
                </c:pt>
                <c:pt idx="5">
                  <c:v>57</c:v>
                </c:pt>
                <c:pt idx="6">
                  <c:v>62</c:v>
                </c:pt>
                <c:pt idx="7">
                  <c:v>98</c:v>
                </c:pt>
                <c:pt idx="8">
                  <c:v>79</c:v>
                </c:pt>
                <c:pt idx="9">
                  <c:v>81</c:v>
                </c:pt>
                <c:pt idx="10">
                  <c:v>74</c:v>
                </c:pt>
                <c:pt idx="11">
                  <c:v>64</c:v>
                </c:pt>
                <c:pt idx="12">
                  <c:v>55</c:v>
                </c:pt>
                <c:pt idx="13">
                  <c:v>58</c:v>
                </c:pt>
                <c:pt idx="14">
                  <c:v>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Лист1!$A$2:$A$16</c:f>
              <c:strCache>
                <c:ptCount val="15"/>
                <c:pt idx="0">
                  <c:v>биология</c:v>
                </c:pt>
                <c:pt idx="1">
                  <c:v>география</c:v>
                </c:pt>
                <c:pt idx="2">
                  <c:v>ИЗО</c:v>
                </c:pt>
                <c:pt idx="3">
                  <c:v>Информатика 1</c:v>
                </c:pt>
                <c:pt idx="4">
                  <c:v>Информатика 2</c:v>
                </c:pt>
                <c:pt idx="5">
                  <c:v>история</c:v>
                </c:pt>
                <c:pt idx="6">
                  <c:v>литература</c:v>
                </c:pt>
                <c:pt idx="7">
                  <c:v>музыка</c:v>
                </c:pt>
                <c:pt idx="8">
                  <c:v>технология 1</c:v>
                </c:pt>
                <c:pt idx="9">
                  <c:v>технология 2</c:v>
                </c:pt>
                <c:pt idx="10">
                  <c:v>физическая культура</c:v>
                </c:pt>
                <c:pt idx="11">
                  <c:v>русский язык</c:v>
                </c:pt>
                <c:pt idx="12">
                  <c:v>английский язык 1</c:v>
                </c:pt>
                <c:pt idx="13">
                  <c:v>английский язык 2</c:v>
                </c:pt>
                <c:pt idx="14">
                  <c:v>математика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60</c:v>
                </c:pt>
                <c:pt idx="2">
                  <c:v>75</c:v>
                </c:pt>
                <c:pt idx="3">
                  <c:v>68</c:v>
                </c:pt>
                <c:pt idx="4">
                  <c:v>93</c:v>
                </c:pt>
                <c:pt idx="7">
                  <c:v>76</c:v>
                </c:pt>
                <c:pt idx="8">
                  <c:v>97</c:v>
                </c:pt>
                <c:pt idx="9">
                  <c:v>96</c:v>
                </c:pt>
                <c:pt idx="12">
                  <c:v>65</c:v>
                </c:pt>
                <c:pt idx="13">
                  <c:v>47</c:v>
                </c:pt>
              </c:numCache>
            </c:numRef>
          </c:val>
        </c:ser>
        <c:dLbls>
          <c:showVal val="1"/>
        </c:dLbls>
        <c:overlap val="-25"/>
        <c:axId val="131155456"/>
        <c:axId val="131156992"/>
      </c:barChart>
      <c:catAx>
        <c:axId val="131155456"/>
        <c:scaling>
          <c:orientation val="minMax"/>
        </c:scaling>
        <c:axPos val="b"/>
        <c:numFmt formatCode="General" sourceLinked="0"/>
        <c:majorTickMark val="none"/>
        <c:tickLblPos val="nextTo"/>
        <c:crossAx val="131156992"/>
        <c:crosses val="autoZero"/>
        <c:auto val="1"/>
        <c:lblAlgn val="ctr"/>
        <c:lblOffset val="100"/>
        <c:noMultiLvlLbl val="1"/>
      </c:catAx>
      <c:valAx>
        <c:axId val="131156992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31155456"/>
        <c:crosses val="autoZero"/>
        <c:crossBetween val="between"/>
      </c:valAx>
    </c:plotArea>
    <c:legend>
      <c:legendPos val="t"/>
      <c:layout/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25"/>
  <c:chart>
    <c:title>
      <c:tx>
        <c:rich>
          <a:bodyPr/>
          <a:lstStyle/>
          <a:p>
            <a:pPr>
              <a:defRPr/>
            </a:pPr>
            <a:r>
              <a:rPr lang="ru-RU"/>
              <a:t>Познавательные УУД</a:t>
            </a:r>
          </a:p>
        </c:rich>
      </c:tx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68</c:v>
                </c:pt>
                <c:pt idx="1">
                  <c:v>74</c:v>
                </c:pt>
                <c:pt idx="2">
                  <c:v>64</c:v>
                </c:pt>
                <c:pt idx="3">
                  <c:v>71</c:v>
                </c:pt>
                <c:pt idx="4">
                  <c:v>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80</c:v>
                </c:pt>
                <c:pt idx="1">
                  <c:v>82</c:v>
                </c:pt>
                <c:pt idx="2">
                  <c:v>82</c:v>
                </c:pt>
                <c:pt idx="3">
                  <c:v>84</c:v>
                </c:pt>
                <c:pt idx="4">
                  <c:v>84</c:v>
                </c:pt>
              </c:numCache>
            </c:numRef>
          </c:val>
        </c:ser>
        <c:dLbls>
          <c:showVal val="1"/>
        </c:dLbls>
        <c:overlap val="-25"/>
        <c:axId val="131414656"/>
        <c:axId val="131420544"/>
      </c:barChart>
      <c:catAx>
        <c:axId val="131414656"/>
        <c:scaling>
          <c:orientation val="minMax"/>
        </c:scaling>
        <c:axPos val="b"/>
        <c:numFmt formatCode="General" sourceLinked="1"/>
        <c:majorTickMark val="none"/>
        <c:tickLblPos val="nextTo"/>
        <c:crossAx val="131420544"/>
        <c:crosses val="autoZero"/>
        <c:auto val="1"/>
        <c:lblAlgn val="ctr"/>
        <c:lblOffset val="100"/>
        <c:noMultiLvlLbl val="1"/>
      </c:catAx>
      <c:valAx>
        <c:axId val="13142054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31414656"/>
        <c:crosses val="autoZero"/>
        <c:crossBetween val="between"/>
      </c:valAx>
    </c:plotArea>
    <c:legend>
      <c:legendPos val="t"/>
      <c:layout/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25"/>
  <c:chart>
    <c:title>
      <c:tx>
        <c:rich>
          <a:bodyPr/>
          <a:lstStyle/>
          <a:p>
            <a:pPr>
              <a:defRPr/>
            </a:pPr>
            <a:r>
              <a:rPr lang="ru-RU"/>
              <a:t>Логические (№1)</a:t>
            </a:r>
          </a:p>
        </c:rich>
      </c:tx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Лист1!$A$2:$A$17</c:f>
              <c:strCache>
                <c:ptCount val="15"/>
                <c:pt idx="0">
                  <c:v>биология</c:v>
                </c:pt>
                <c:pt idx="1">
                  <c:v>география</c:v>
                </c:pt>
                <c:pt idx="2">
                  <c:v>ИЗО</c:v>
                </c:pt>
                <c:pt idx="3">
                  <c:v>Информатика1</c:v>
                </c:pt>
                <c:pt idx="4">
                  <c:v>Информатика 2</c:v>
                </c:pt>
                <c:pt idx="5">
                  <c:v>история</c:v>
                </c:pt>
                <c:pt idx="6">
                  <c:v>литература</c:v>
                </c:pt>
                <c:pt idx="7">
                  <c:v>музыка</c:v>
                </c:pt>
                <c:pt idx="8">
                  <c:v>технология 1</c:v>
                </c:pt>
                <c:pt idx="9">
                  <c:v>технология 2</c:v>
                </c:pt>
                <c:pt idx="10">
                  <c:v>физическая культура</c:v>
                </c:pt>
                <c:pt idx="11">
                  <c:v>русский язык</c:v>
                </c:pt>
                <c:pt idx="12">
                  <c:v>английский язык 1</c:v>
                </c:pt>
                <c:pt idx="13">
                  <c:v>английский язык 2</c:v>
                </c:pt>
                <c:pt idx="14">
                  <c:v>математика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72</c:v>
                </c:pt>
                <c:pt idx="1">
                  <c:v>54</c:v>
                </c:pt>
                <c:pt idx="2">
                  <c:v>71</c:v>
                </c:pt>
                <c:pt idx="3">
                  <c:v>54</c:v>
                </c:pt>
                <c:pt idx="4">
                  <c:v>59</c:v>
                </c:pt>
                <c:pt idx="5">
                  <c:v>75</c:v>
                </c:pt>
                <c:pt idx="6">
                  <c:v>67</c:v>
                </c:pt>
                <c:pt idx="7">
                  <c:v>70</c:v>
                </c:pt>
                <c:pt idx="8">
                  <c:v>94</c:v>
                </c:pt>
                <c:pt idx="9">
                  <c:v>52</c:v>
                </c:pt>
                <c:pt idx="11">
                  <c:v>83</c:v>
                </c:pt>
                <c:pt idx="12">
                  <c:v>65</c:v>
                </c:pt>
                <c:pt idx="13">
                  <c:v>66</c:v>
                </c:pt>
                <c:pt idx="14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Лист1!$A$2:$A$17</c:f>
              <c:strCache>
                <c:ptCount val="15"/>
                <c:pt idx="0">
                  <c:v>биология</c:v>
                </c:pt>
                <c:pt idx="1">
                  <c:v>география</c:v>
                </c:pt>
                <c:pt idx="2">
                  <c:v>ИЗО</c:v>
                </c:pt>
                <c:pt idx="3">
                  <c:v>Информатика1</c:v>
                </c:pt>
                <c:pt idx="4">
                  <c:v>Информатика 2</c:v>
                </c:pt>
                <c:pt idx="5">
                  <c:v>история</c:v>
                </c:pt>
                <c:pt idx="6">
                  <c:v>литература</c:v>
                </c:pt>
                <c:pt idx="7">
                  <c:v>музыка</c:v>
                </c:pt>
                <c:pt idx="8">
                  <c:v>технология 1</c:v>
                </c:pt>
                <c:pt idx="9">
                  <c:v>технология 2</c:v>
                </c:pt>
                <c:pt idx="10">
                  <c:v>физическая культура</c:v>
                </c:pt>
                <c:pt idx="11">
                  <c:v>русский язык</c:v>
                </c:pt>
                <c:pt idx="12">
                  <c:v>английский язык 1</c:v>
                </c:pt>
                <c:pt idx="13">
                  <c:v>английский язык 2</c:v>
                </c:pt>
                <c:pt idx="14">
                  <c:v>математика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73</c:v>
                </c:pt>
                <c:pt idx="2">
                  <c:v>94</c:v>
                </c:pt>
                <c:pt idx="3">
                  <c:v>51</c:v>
                </c:pt>
                <c:pt idx="4">
                  <c:v>67</c:v>
                </c:pt>
                <c:pt idx="7">
                  <c:v>77</c:v>
                </c:pt>
                <c:pt idx="8">
                  <c:v>91</c:v>
                </c:pt>
                <c:pt idx="12">
                  <c:v>94</c:v>
                </c:pt>
                <c:pt idx="13">
                  <c:v>95</c:v>
                </c:pt>
              </c:numCache>
            </c:numRef>
          </c:val>
        </c:ser>
        <c:dLbls>
          <c:showVal val="1"/>
        </c:dLbls>
        <c:overlap val="-25"/>
        <c:axId val="131616768"/>
        <c:axId val="131618304"/>
      </c:barChart>
      <c:catAx>
        <c:axId val="131616768"/>
        <c:scaling>
          <c:orientation val="minMax"/>
        </c:scaling>
        <c:axPos val="b"/>
        <c:numFmt formatCode="General" sourceLinked="0"/>
        <c:majorTickMark val="none"/>
        <c:tickLblPos val="nextTo"/>
        <c:crossAx val="131618304"/>
        <c:crosses val="autoZero"/>
        <c:auto val="1"/>
        <c:lblAlgn val="ctr"/>
        <c:lblOffset val="100"/>
        <c:noMultiLvlLbl val="1"/>
      </c:catAx>
      <c:valAx>
        <c:axId val="13161830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31616768"/>
        <c:crosses val="autoZero"/>
        <c:crossBetween val="between"/>
      </c:valAx>
    </c:plotArea>
    <c:legend>
      <c:legendPos val="t"/>
      <c:layout/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25"/>
  <c:chart>
    <c:title>
      <c:tx>
        <c:rich>
          <a:bodyPr/>
          <a:lstStyle/>
          <a:p>
            <a:pPr>
              <a:defRPr/>
            </a:pPr>
            <a:r>
              <a:rPr lang="ru-RU"/>
              <a:t>Знако-символические (№2)</a:t>
            </a:r>
          </a:p>
        </c:rich>
      </c:tx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биология</c:v>
                </c:pt>
                <c:pt idx="1">
                  <c:v>география</c:v>
                </c:pt>
                <c:pt idx="2">
                  <c:v>ИЗО</c:v>
                </c:pt>
                <c:pt idx="3">
                  <c:v>Информатика 1</c:v>
                </c:pt>
                <c:pt idx="4">
                  <c:v>информатика 2</c:v>
                </c:pt>
                <c:pt idx="5">
                  <c:v>история</c:v>
                </c:pt>
                <c:pt idx="6">
                  <c:v>литература</c:v>
                </c:pt>
                <c:pt idx="7">
                  <c:v>музыка</c:v>
                </c:pt>
                <c:pt idx="8">
                  <c:v>технология 1</c:v>
                </c:pt>
                <c:pt idx="9">
                  <c:v>технология 2</c:v>
                </c:pt>
                <c:pt idx="10">
                  <c:v>физическая культура</c:v>
                </c:pt>
                <c:pt idx="11">
                  <c:v>русский язык</c:v>
                </c:pt>
                <c:pt idx="12">
                  <c:v>английский язык 1</c:v>
                </c:pt>
                <c:pt idx="13">
                  <c:v>английский язык 2</c:v>
                </c:pt>
                <c:pt idx="14">
                  <c:v>математика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72</c:v>
                </c:pt>
                <c:pt idx="1">
                  <c:v>39</c:v>
                </c:pt>
                <c:pt idx="2">
                  <c:v>87</c:v>
                </c:pt>
                <c:pt idx="3">
                  <c:v>77</c:v>
                </c:pt>
                <c:pt idx="4">
                  <c:v>71</c:v>
                </c:pt>
                <c:pt idx="5">
                  <c:v>66</c:v>
                </c:pt>
                <c:pt idx="7">
                  <c:v>90</c:v>
                </c:pt>
                <c:pt idx="8">
                  <c:v>77</c:v>
                </c:pt>
                <c:pt idx="9">
                  <c:v>50</c:v>
                </c:pt>
                <c:pt idx="12">
                  <c:v>90</c:v>
                </c:pt>
                <c:pt idx="13">
                  <c:v>83</c:v>
                </c:pt>
                <c:pt idx="14">
                  <c:v>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биология</c:v>
                </c:pt>
                <c:pt idx="1">
                  <c:v>география</c:v>
                </c:pt>
                <c:pt idx="2">
                  <c:v>ИЗО</c:v>
                </c:pt>
                <c:pt idx="3">
                  <c:v>Информатика 1</c:v>
                </c:pt>
                <c:pt idx="4">
                  <c:v>информатика 2</c:v>
                </c:pt>
                <c:pt idx="5">
                  <c:v>история</c:v>
                </c:pt>
                <c:pt idx="6">
                  <c:v>литература</c:v>
                </c:pt>
                <c:pt idx="7">
                  <c:v>музыка</c:v>
                </c:pt>
                <c:pt idx="8">
                  <c:v>технология 1</c:v>
                </c:pt>
                <c:pt idx="9">
                  <c:v>технология 2</c:v>
                </c:pt>
                <c:pt idx="10">
                  <c:v>физическая культура</c:v>
                </c:pt>
                <c:pt idx="11">
                  <c:v>русский язык</c:v>
                </c:pt>
                <c:pt idx="12">
                  <c:v>английский язык 1</c:v>
                </c:pt>
                <c:pt idx="13">
                  <c:v>английский язык 2</c:v>
                </c:pt>
                <c:pt idx="14">
                  <c:v>математика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77</c:v>
                </c:pt>
                <c:pt idx="2">
                  <c:v>78</c:v>
                </c:pt>
                <c:pt idx="3">
                  <c:v>91</c:v>
                </c:pt>
                <c:pt idx="4">
                  <c:v>89</c:v>
                </c:pt>
                <c:pt idx="7">
                  <c:v>50</c:v>
                </c:pt>
                <c:pt idx="8">
                  <c:v>80</c:v>
                </c:pt>
                <c:pt idx="12">
                  <c:v>99</c:v>
                </c:pt>
                <c:pt idx="13">
                  <c:v>89</c:v>
                </c:pt>
              </c:numCache>
            </c:numRef>
          </c:val>
        </c:ser>
        <c:dLbls>
          <c:showVal val="1"/>
        </c:dLbls>
        <c:overlap val="-25"/>
        <c:axId val="131947520"/>
        <c:axId val="131977984"/>
      </c:barChart>
      <c:catAx>
        <c:axId val="131947520"/>
        <c:scaling>
          <c:orientation val="minMax"/>
        </c:scaling>
        <c:axPos val="b"/>
        <c:numFmt formatCode="General" sourceLinked="0"/>
        <c:majorTickMark val="none"/>
        <c:tickLblPos val="nextTo"/>
        <c:crossAx val="131977984"/>
        <c:crosses val="autoZero"/>
        <c:auto val="1"/>
        <c:lblAlgn val="ctr"/>
        <c:lblOffset val="100"/>
        <c:noMultiLvlLbl val="1"/>
      </c:catAx>
      <c:valAx>
        <c:axId val="13197798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31947520"/>
        <c:crosses val="autoZero"/>
        <c:crossBetween val="between"/>
      </c:valAx>
    </c:plotArea>
    <c:legend>
      <c:legendPos val="t"/>
      <c:layout/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25"/>
  <c:chart>
    <c:title>
      <c:tx>
        <c:rich>
          <a:bodyPr/>
          <a:lstStyle/>
          <a:p>
            <a:pPr>
              <a:defRPr/>
            </a:pPr>
            <a:r>
              <a:rPr lang="ru-RU"/>
              <a:t>Действия по решению задач (№3)</a:t>
            </a:r>
          </a:p>
        </c:rich>
      </c:tx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биология</c:v>
                </c:pt>
                <c:pt idx="1">
                  <c:v>география</c:v>
                </c:pt>
                <c:pt idx="2">
                  <c:v>ИЗО</c:v>
                </c:pt>
                <c:pt idx="3">
                  <c:v>информатика 1</c:v>
                </c:pt>
                <c:pt idx="4">
                  <c:v>информатика 2</c:v>
                </c:pt>
                <c:pt idx="5">
                  <c:v>история</c:v>
                </c:pt>
                <c:pt idx="6">
                  <c:v>литература</c:v>
                </c:pt>
                <c:pt idx="7">
                  <c:v>музыка</c:v>
                </c:pt>
                <c:pt idx="8">
                  <c:v>технология 1</c:v>
                </c:pt>
                <c:pt idx="9">
                  <c:v>технология 2</c:v>
                </c:pt>
                <c:pt idx="10">
                  <c:v>физическая культура</c:v>
                </c:pt>
                <c:pt idx="11">
                  <c:v>русский язык</c:v>
                </c:pt>
                <c:pt idx="12">
                  <c:v>английский язык 1</c:v>
                </c:pt>
                <c:pt idx="13">
                  <c:v>английский язык 2</c:v>
                </c:pt>
                <c:pt idx="14">
                  <c:v>математика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59</c:v>
                </c:pt>
                <c:pt idx="1">
                  <c:v>58</c:v>
                </c:pt>
                <c:pt idx="2">
                  <c:v>89</c:v>
                </c:pt>
                <c:pt idx="3">
                  <c:v>47</c:v>
                </c:pt>
                <c:pt idx="4">
                  <c:v>48</c:v>
                </c:pt>
                <c:pt idx="6">
                  <c:v>58</c:v>
                </c:pt>
                <c:pt idx="7">
                  <c:v>84</c:v>
                </c:pt>
                <c:pt idx="8">
                  <c:v>72</c:v>
                </c:pt>
                <c:pt idx="9">
                  <c:v>47</c:v>
                </c:pt>
                <c:pt idx="14">
                  <c:v>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биология</c:v>
                </c:pt>
                <c:pt idx="1">
                  <c:v>география</c:v>
                </c:pt>
                <c:pt idx="2">
                  <c:v>ИЗО</c:v>
                </c:pt>
                <c:pt idx="3">
                  <c:v>информатика 1</c:v>
                </c:pt>
                <c:pt idx="4">
                  <c:v>информатика 2</c:v>
                </c:pt>
                <c:pt idx="5">
                  <c:v>история</c:v>
                </c:pt>
                <c:pt idx="6">
                  <c:v>литература</c:v>
                </c:pt>
                <c:pt idx="7">
                  <c:v>музыка</c:v>
                </c:pt>
                <c:pt idx="8">
                  <c:v>технология 1</c:v>
                </c:pt>
                <c:pt idx="9">
                  <c:v>технология 2</c:v>
                </c:pt>
                <c:pt idx="10">
                  <c:v>физическая культура</c:v>
                </c:pt>
                <c:pt idx="11">
                  <c:v>русский язык</c:v>
                </c:pt>
                <c:pt idx="12">
                  <c:v>английский язык 1</c:v>
                </c:pt>
                <c:pt idx="13">
                  <c:v>английский язык 2</c:v>
                </c:pt>
                <c:pt idx="14">
                  <c:v>математика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2">
                  <c:v>95</c:v>
                </c:pt>
                <c:pt idx="3">
                  <c:v>86</c:v>
                </c:pt>
                <c:pt idx="4">
                  <c:v>75</c:v>
                </c:pt>
                <c:pt idx="7">
                  <c:v>80</c:v>
                </c:pt>
                <c:pt idx="8">
                  <c:v>76</c:v>
                </c:pt>
              </c:numCache>
            </c:numRef>
          </c:val>
        </c:ser>
        <c:dLbls>
          <c:showVal val="1"/>
        </c:dLbls>
        <c:overlap val="-25"/>
        <c:axId val="132347392"/>
        <c:axId val="132348928"/>
      </c:barChart>
      <c:catAx>
        <c:axId val="132347392"/>
        <c:scaling>
          <c:orientation val="minMax"/>
        </c:scaling>
        <c:axPos val="b"/>
        <c:numFmt formatCode="General" sourceLinked="0"/>
        <c:majorTickMark val="none"/>
        <c:tickLblPos val="nextTo"/>
        <c:crossAx val="132348928"/>
        <c:crosses val="autoZero"/>
        <c:auto val="1"/>
        <c:lblAlgn val="ctr"/>
        <c:lblOffset val="100"/>
        <c:noMultiLvlLbl val="1"/>
      </c:catAx>
      <c:valAx>
        <c:axId val="13234892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32347392"/>
        <c:crosses val="autoZero"/>
        <c:crossBetween val="between"/>
      </c:valAx>
    </c:plotArea>
    <c:legend>
      <c:legendPos val="t"/>
      <c:layout/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25"/>
  <c:chart>
    <c:title>
      <c:tx>
        <c:rich>
          <a:bodyPr/>
          <a:lstStyle/>
          <a:p>
            <a:pPr>
              <a:defRPr/>
            </a:pPr>
            <a:r>
              <a:rPr lang="ru-RU"/>
              <a:t>Действия по работе с информацией  и чтению (№4)</a:t>
            </a:r>
          </a:p>
        </c:rich>
      </c:tx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биология</c:v>
                </c:pt>
                <c:pt idx="1">
                  <c:v>география</c:v>
                </c:pt>
                <c:pt idx="2">
                  <c:v>ИЗО</c:v>
                </c:pt>
                <c:pt idx="3">
                  <c:v>информатика 1</c:v>
                </c:pt>
                <c:pt idx="4">
                  <c:v>информатика 2</c:v>
                </c:pt>
                <c:pt idx="5">
                  <c:v>история</c:v>
                </c:pt>
                <c:pt idx="6">
                  <c:v>литература</c:v>
                </c:pt>
                <c:pt idx="7">
                  <c:v>музыка</c:v>
                </c:pt>
                <c:pt idx="8">
                  <c:v>технология 1</c:v>
                </c:pt>
                <c:pt idx="9">
                  <c:v>технология 2</c:v>
                </c:pt>
                <c:pt idx="10">
                  <c:v>физическая культура</c:v>
                </c:pt>
                <c:pt idx="11">
                  <c:v>русский язык</c:v>
                </c:pt>
                <c:pt idx="12">
                  <c:v>английский язык 1</c:v>
                </c:pt>
                <c:pt idx="13">
                  <c:v>английский язык 2</c:v>
                </c:pt>
                <c:pt idx="14">
                  <c:v>математика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91</c:v>
                </c:pt>
                <c:pt idx="1">
                  <c:v>29</c:v>
                </c:pt>
                <c:pt idx="2">
                  <c:v>98</c:v>
                </c:pt>
                <c:pt idx="3">
                  <c:v>56</c:v>
                </c:pt>
                <c:pt idx="4">
                  <c:v>63</c:v>
                </c:pt>
                <c:pt idx="5">
                  <c:v>62</c:v>
                </c:pt>
                <c:pt idx="6">
                  <c:v>74</c:v>
                </c:pt>
                <c:pt idx="7">
                  <c:v>75</c:v>
                </c:pt>
                <c:pt idx="8">
                  <c:v>82</c:v>
                </c:pt>
                <c:pt idx="9">
                  <c:v>18</c:v>
                </c:pt>
                <c:pt idx="12">
                  <c:v>94</c:v>
                </c:pt>
                <c:pt idx="13">
                  <c:v>86</c:v>
                </c:pt>
                <c:pt idx="14">
                  <c:v>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биология</c:v>
                </c:pt>
                <c:pt idx="1">
                  <c:v>география</c:v>
                </c:pt>
                <c:pt idx="2">
                  <c:v>ИЗО</c:v>
                </c:pt>
                <c:pt idx="3">
                  <c:v>информатика 1</c:v>
                </c:pt>
                <c:pt idx="4">
                  <c:v>информатика 2</c:v>
                </c:pt>
                <c:pt idx="5">
                  <c:v>история</c:v>
                </c:pt>
                <c:pt idx="6">
                  <c:v>литература</c:v>
                </c:pt>
                <c:pt idx="7">
                  <c:v>музыка</c:v>
                </c:pt>
                <c:pt idx="8">
                  <c:v>технология 1</c:v>
                </c:pt>
                <c:pt idx="9">
                  <c:v>технология 2</c:v>
                </c:pt>
                <c:pt idx="10">
                  <c:v>физическая культура</c:v>
                </c:pt>
                <c:pt idx="11">
                  <c:v>русский язык</c:v>
                </c:pt>
                <c:pt idx="12">
                  <c:v>английский язык 1</c:v>
                </c:pt>
                <c:pt idx="13">
                  <c:v>английский язык 2</c:v>
                </c:pt>
                <c:pt idx="14">
                  <c:v>математика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70</c:v>
                </c:pt>
                <c:pt idx="3">
                  <c:v>80</c:v>
                </c:pt>
                <c:pt idx="4">
                  <c:v>84</c:v>
                </c:pt>
                <c:pt idx="8">
                  <c:v>88</c:v>
                </c:pt>
                <c:pt idx="12">
                  <c:v>92</c:v>
                </c:pt>
                <c:pt idx="13">
                  <c:v>86</c:v>
                </c:pt>
              </c:numCache>
            </c:numRef>
          </c:val>
        </c:ser>
        <c:dLbls>
          <c:showVal val="1"/>
        </c:dLbls>
        <c:overlap val="-25"/>
        <c:axId val="146036608"/>
        <c:axId val="146038144"/>
      </c:barChart>
      <c:catAx>
        <c:axId val="146036608"/>
        <c:scaling>
          <c:orientation val="minMax"/>
        </c:scaling>
        <c:axPos val="b"/>
        <c:numFmt formatCode="General" sourceLinked="0"/>
        <c:majorTickMark val="none"/>
        <c:tickLblPos val="nextTo"/>
        <c:crossAx val="146038144"/>
        <c:crosses val="autoZero"/>
        <c:auto val="1"/>
        <c:lblAlgn val="ctr"/>
        <c:lblOffset val="100"/>
        <c:noMultiLvlLbl val="1"/>
      </c:catAx>
      <c:valAx>
        <c:axId val="14603814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46036608"/>
        <c:crosses val="autoZero"/>
        <c:crossBetween val="between"/>
      </c:valAx>
    </c:plotArea>
    <c:legend>
      <c:legendPos val="t"/>
      <c:layout/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B5FBE-121B-42DF-AECD-59667CF75710}" type="doc">
      <dgm:prSet loTypeId="urn:microsoft.com/office/officeart/2009/3/layout/StepUp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A239CA-F79E-4743-84D9-F5571DD2F924}">
      <dgm:prSet phldrT="[Текст]"/>
      <dgm:spPr/>
      <dgm:t>
        <a:bodyPr/>
        <a:lstStyle/>
        <a:p>
          <a:r>
            <a:rPr lang="ru-RU" dirty="0" smtClean="0"/>
            <a:t>2012/13      5 классов</a:t>
          </a:r>
          <a:endParaRPr lang="ru-RU" dirty="0"/>
        </a:p>
      </dgm:t>
    </dgm:pt>
    <dgm:pt modelId="{0052BDEF-08BA-478C-BE45-2450FFC0D9E3}" type="parTrans" cxnId="{631DAA22-388C-47B4-AA90-F78DEB8495AE}">
      <dgm:prSet/>
      <dgm:spPr/>
      <dgm:t>
        <a:bodyPr/>
        <a:lstStyle/>
        <a:p>
          <a:endParaRPr lang="ru-RU"/>
        </a:p>
      </dgm:t>
    </dgm:pt>
    <dgm:pt modelId="{7BA5C1A9-3093-46B5-9A49-022116A4F293}" type="sibTrans" cxnId="{631DAA22-388C-47B4-AA90-F78DEB8495AE}">
      <dgm:prSet/>
      <dgm:spPr/>
      <dgm:t>
        <a:bodyPr/>
        <a:lstStyle/>
        <a:p>
          <a:endParaRPr lang="ru-RU"/>
        </a:p>
      </dgm:t>
    </dgm:pt>
    <dgm:pt modelId="{BF7D0C70-EDC6-4712-B2CC-53BC15E612AF}">
      <dgm:prSet phldrT="[Текст]"/>
      <dgm:spPr/>
      <dgm:t>
        <a:bodyPr/>
        <a:lstStyle/>
        <a:p>
          <a:r>
            <a:rPr lang="ru-RU" dirty="0" smtClean="0"/>
            <a:t>2013/14       7 классов</a:t>
          </a:r>
          <a:endParaRPr lang="ru-RU" dirty="0"/>
        </a:p>
      </dgm:t>
    </dgm:pt>
    <dgm:pt modelId="{F1837046-BB75-4246-8D76-7B1E8090CBF5}" type="parTrans" cxnId="{41D2968E-FD5B-46D3-8A0B-C2DB47C69ED4}">
      <dgm:prSet/>
      <dgm:spPr/>
      <dgm:t>
        <a:bodyPr/>
        <a:lstStyle/>
        <a:p>
          <a:endParaRPr lang="ru-RU"/>
        </a:p>
      </dgm:t>
    </dgm:pt>
    <dgm:pt modelId="{0917FA21-910C-4954-80FB-8654AB51B14A}" type="sibTrans" cxnId="{41D2968E-FD5B-46D3-8A0B-C2DB47C69ED4}">
      <dgm:prSet/>
      <dgm:spPr/>
      <dgm:t>
        <a:bodyPr/>
        <a:lstStyle/>
        <a:p>
          <a:endParaRPr lang="ru-RU"/>
        </a:p>
      </dgm:t>
    </dgm:pt>
    <dgm:pt modelId="{A82AC5B3-AF5A-4C0D-A584-7B640BFA891A}">
      <dgm:prSet phldrT="[Текст]"/>
      <dgm:spPr/>
      <dgm:t>
        <a:bodyPr/>
        <a:lstStyle/>
        <a:p>
          <a:r>
            <a:rPr lang="ru-RU" dirty="0" smtClean="0"/>
            <a:t>2014/15           8 классов</a:t>
          </a:r>
          <a:endParaRPr lang="ru-RU" dirty="0"/>
        </a:p>
      </dgm:t>
    </dgm:pt>
    <dgm:pt modelId="{FF42874C-0898-48C1-BEBE-ED4F815C6AE2}" type="parTrans" cxnId="{25D72BDD-FC2B-42D6-AB19-39F0E2CBD356}">
      <dgm:prSet/>
      <dgm:spPr/>
      <dgm:t>
        <a:bodyPr/>
        <a:lstStyle/>
        <a:p>
          <a:endParaRPr lang="ru-RU"/>
        </a:p>
      </dgm:t>
    </dgm:pt>
    <dgm:pt modelId="{5E163ED8-37DB-42C3-ACF5-A5B5904EDAFF}" type="sibTrans" cxnId="{25D72BDD-FC2B-42D6-AB19-39F0E2CBD356}">
      <dgm:prSet/>
      <dgm:spPr/>
      <dgm:t>
        <a:bodyPr/>
        <a:lstStyle/>
        <a:p>
          <a:endParaRPr lang="ru-RU"/>
        </a:p>
      </dgm:t>
    </dgm:pt>
    <dgm:pt modelId="{9A074EB9-3BF0-465B-953F-8151A5DCB7B1}">
      <dgm:prSet phldrT="[Текст]"/>
      <dgm:spPr/>
      <dgm:t>
        <a:bodyPr/>
        <a:lstStyle/>
        <a:p>
          <a:r>
            <a:rPr lang="ru-RU" dirty="0" smtClean="0"/>
            <a:t>2011/12      3 класса</a:t>
          </a:r>
          <a:endParaRPr lang="ru-RU" dirty="0"/>
        </a:p>
      </dgm:t>
    </dgm:pt>
    <dgm:pt modelId="{45DCAEF1-87D5-4BA7-AAC1-908B330A4191}" type="sibTrans" cxnId="{1FC43381-400C-4674-BE19-C0A60A823C52}">
      <dgm:prSet/>
      <dgm:spPr/>
      <dgm:t>
        <a:bodyPr/>
        <a:lstStyle/>
        <a:p>
          <a:endParaRPr lang="ru-RU"/>
        </a:p>
      </dgm:t>
    </dgm:pt>
    <dgm:pt modelId="{DA1BBF85-05B5-4109-BDCD-437B69E97356}" type="parTrans" cxnId="{1FC43381-400C-4674-BE19-C0A60A823C52}">
      <dgm:prSet/>
      <dgm:spPr/>
      <dgm:t>
        <a:bodyPr/>
        <a:lstStyle/>
        <a:p>
          <a:endParaRPr lang="ru-RU"/>
        </a:p>
      </dgm:t>
    </dgm:pt>
    <dgm:pt modelId="{4B340D21-713F-49A0-9536-9CCB17830AD3}">
      <dgm:prSet phldrT="[Текст]"/>
      <dgm:spPr/>
      <dgm:t>
        <a:bodyPr/>
        <a:lstStyle/>
        <a:p>
          <a:r>
            <a:rPr lang="ru-RU" dirty="0" smtClean="0"/>
            <a:t>2010/11      1 класс</a:t>
          </a:r>
          <a:endParaRPr lang="ru-RU" dirty="0"/>
        </a:p>
      </dgm:t>
    </dgm:pt>
    <dgm:pt modelId="{A8E9006C-F353-41BD-8F18-4BBCC9487D79}" type="sibTrans" cxnId="{E3F8AF68-78AF-4ED0-93BF-FEC22105CDFF}">
      <dgm:prSet/>
      <dgm:spPr/>
      <dgm:t>
        <a:bodyPr/>
        <a:lstStyle/>
        <a:p>
          <a:endParaRPr lang="ru-RU"/>
        </a:p>
      </dgm:t>
    </dgm:pt>
    <dgm:pt modelId="{2FE88B2E-007D-4E3A-93D7-5E1DDB44AB6B}" type="parTrans" cxnId="{E3F8AF68-78AF-4ED0-93BF-FEC22105CDFF}">
      <dgm:prSet/>
      <dgm:spPr/>
      <dgm:t>
        <a:bodyPr/>
        <a:lstStyle/>
        <a:p>
          <a:endParaRPr lang="ru-RU"/>
        </a:p>
      </dgm:t>
    </dgm:pt>
    <dgm:pt modelId="{AE08EE8D-8950-4189-BF0B-C4F32B582E4B}">
      <dgm:prSet phldrT="[Текст]"/>
      <dgm:spPr/>
      <dgm:t>
        <a:bodyPr/>
        <a:lstStyle/>
        <a:p>
          <a:r>
            <a:rPr lang="ru-RU" dirty="0" smtClean="0"/>
            <a:t>2015-2016        8 классов</a:t>
          </a:r>
          <a:endParaRPr lang="ru-RU" dirty="0"/>
        </a:p>
      </dgm:t>
    </dgm:pt>
    <dgm:pt modelId="{55F4D972-1026-43A4-9B59-1FDFC8DFDB14}" type="parTrans" cxnId="{720C0605-D164-4CA1-B47B-C219DEDA2A9E}">
      <dgm:prSet/>
      <dgm:spPr/>
      <dgm:t>
        <a:bodyPr/>
        <a:lstStyle/>
        <a:p>
          <a:endParaRPr lang="ru-RU"/>
        </a:p>
      </dgm:t>
    </dgm:pt>
    <dgm:pt modelId="{8D3B3454-A7BA-4D99-B5D0-29FDEC2B9200}" type="sibTrans" cxnId="{720C0605-D164-4CA1-B47B-C219DEDA2A9E}">
      <dgm:prSet/>
      <dgm:spPr/>
      <dgm:t>
        <a:bodyPr/>
        <a:lstStyle/>
        <a:p>
          <a:endParaRPr lang="ru-RU"/>
        </a:p>
      </dgm:t>
    </dgm:pt>
    <dgm:pt modelId="{5C383519-D239-4909-B679-CDF83A88AC4F}">
      <dgm:prSet phldrT="[Текст]"/>
      <dgm:spPr/>
      <dgm:t>
        <a:bodyPr/>
        <a:lstStyle/>
        <a:p>
          <a:r>
            <a:rPr lang="ru-RU" dirty="0" smtClean="0"/>
            <a:t>2016-2017       8 классов</a:t>
          </a:r>
          <a:endParaRPr lang="ru-RU" dirty="0"/>
        </a:p>
      </dgm:t>
    </dgm:pt>
    <dgm:pt modelId="{76F7B758-EDF0-4ACC-B592-C41ECDA446BD}" type="parTrans" cxnId="{D8B3B3C1-2B32-43A7-B043-C7B53D918653}">
      <dgm:prSet/>
      <dgm:spPr/>
      <dgm:t>
        <a:bodyPr/>
        <a:lstStyle/>
        <a:p>
          <a:endParaRPr lang="ru-RU"/>
        </a:p>
      </dgm:t>
    </dgm:pt>
    <dgm:pt modelId="{E0DA180E-0A07-43AD-9CCD-6A27DCC9BDAE}" type="sibTrans" cxnId="{D8B3B3C1-2B32-43A7-B043-C7B53D918653}">
      <dgm:prSet/>
      <dgm:spPr/>
      <dgm:t>
        <a:bodyPr/>
        <a:lstStyle/>
        <a:p>
          <a:endParaRPr lang="ru-RU"/>
        </a:p>
      </dgm:t>
    </dgm:pt>
    <dgm:pt modelId="{66695956-E4FD-4DC1-AE5D-4DAC7BABED11}" type="pres">
      <dgm:prSet presAssocID="{2FCB5FBE-121B-42DF-AECD-59667CF7571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7C2ADCF-3CA9-4A2B-8000-EC63F8C3FA62}" type="pres">
      <dgm:prSet presAssocID="{4B340D21-713F-49A0-9536-9CCB17830AD3}" presName="composite" presStyleCnt="0"/>
      <dgm:spPr/>
    </dgm:pt>
    <dgm:pt modelId="{3A4A92DD-E154-47BB-9379-A47F8E67A7FD}" type="pres">
      <dgm:prSet presAssocID="{4B340D21-713F-49A0-9536-9CCB17830AD3}" presName="LShape" presStyleLbl="alignNode1" presStyleIdx="0" presStyleCnt="13"/>
      <dgm:spPr/>
    </dgm:pt>
    <dgm:pt modelId="{C85368F6-2A7C-47B0-9BF3-9E63A1FD573E}" type="pres">
      <dgm:prSet presAssocID="{4B340D21-713F-49A0-9536-9CCB17830AD3}" presName="ParentText" presStyleLbl="revTx" presStyleIdx="0" presStyleCnt="7" custScaleX="111524" custLinFactNeighborX="6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8293F-22BA-4A79-A300-82131BAC2C77}" type="pres">
      <dgm:prSet presAssocID="{4B340D21-713F-49A0-9536-9CCB17830AD3}" presName="Triangle" presStyleLbl="alignNode1" presStyleIdx="1" presStyleCnt="13"/>
      <dgm:spPr/>
    </dgm:pt>
    <dgm:pt modelId="{E8EDA04F-EA96-4029-9606-B33AFF37D34F}" type="pres">
      <dgm:prSet presAssocID="{A8E9006C-F353-41BD-8F18-4BBCC9487D79}" presName="sibTrans" presStyleCnt="0"/>
      <dgm:spPr/>
    </dgm:pt>
    <dgm:pt modelId="{D3C54927-AA10-459B-B6F7-A927D97CF55D}" type="pres">
      <dgm:prSet presAssocID="{A8E9006C-F353-41BD-8F18-4BBCC9487D79}" presName="space" presStyleCnt="0"/>
      <dgm:spPr/>
    </dgm:pt>
    <dgm:pt modelId="{2237E624-1BB3-4307-8D4F-398C6EC8FC28}" type="pres">
      <dgm:prSet presAssocID="{9A074EB9-3BF0-465B-953F-8151A5DCB7B1}" presName="composite" presStyleCnt="0"/>
      <dgm:spPr/>
    </dgm:pt>
    <dgm:pt modelId="{4086AE4A-BD2C-4245-AC3A-C77ADCB81147}" type="pres">
      <dgm:prSet presAssocID="{9A074EB9-3BF0-465B-953F-8151A5DCB7B1}" presName="LShape" presStyleLbl="alignNode1" presStyleIdx="2" presStyleCnt="13"/>
      <dgm:spPr/>
    </dgm:pt>
    <dgm:pt modelId="{FC742F75-877D-46AB-8974-E963D850E6EC}" type="pres">
      <dgm:prSet presAssocID="{9A074EB9-3BF0-465B-953F-8151A5DCB7B1}" presName="ParentText" presStyleLbl="revTx" presStyleIdx="1" presStyleCnt="7" custScaleX="111524" custLinFactNeighborX="6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37438-7F50-4367-9598-7A501EA1AC0B}" type="pres">
      <dgm:prSet presAssocID="{9A074EB9-3BF0-465B-953F-8151A5DCB7B1}" presName="Triangle" presStyleLbl="alignNode1" presStyleIdx="3" presStyleCnt="13"/>
      <dgm:spPr/>
    </dgm:pt>
    <dgm:pt modelId="{CF6ACCA9-89FE-47F6-ABEC-4B84A48752B3}" type="pres">
      <dgm:prSet presAssocID="{45DCAEF1-87D5-4BA7-AAC1-908B330A4191}" presName="sibTrans" presStyleCnt="0"/>
      <dgm:spPr/>
    </dgm:pt>
    <dgm:pt modelId="{5FCE8B98-9BDF-46EB-895F-F7A57FA582C0}" type="pres">
      <dgm:prSet presAssocID="{45DCAEF1-87D5-4BA7-AAC1-908B330A4191}" presName="space" presStyleCnt="0"/>
      <dgm:spPr/>
    </dgm:pt>
    <dgm:pt modelId="{D0ED90AC-2F37-4293-8082-F283E48BB819}" type="pres">
      <dgm:prSet presAssocID="{10A239CA-F79E-4743-84D9-F5571DD2F924}" presName="composite" presStyleCnt="0"/>
      <dgm:spPr/>
    </dgm:pt>
    <dgm:pt modelId="{9EC2903C-6C37-4E88-A6D4-28E509650BEB}" type="pres">
      <dgm:prSet presAssocID="{10A239CA-F79E-4743-84D9-F5571DD2F924}" presName="LShape" presStyleLbl="alignNode1" presStyleIdx="4" presStyleCnt="13"/>
      <dgm:spPr/>
    </dgm:pt>
    <dgm:pt modelId="{55E45A56-896F-4B07-9A70-95030D1F0694}" type="pres">
      <dgm:prSet presAssocID="{10A239CA-F79E-4743-84D9-F5571DD2F924}" presName="ParentText" presStyleLbl="revTx" presStyleIdx="2" presStyleCnt="7" custScaleX="111524" custLinFactNeighborX="6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7927C-3240-483D-A043-98BB4B22D9E0}" type="pres">
      <dgm:prSet presAssocID="{10A239CA-F79E-4743-84D9-F5571DD2F924}" presName="Triangle" presStyleLbl="alignNode1" presStyleIdx="5" presStyleCnt="13"/>
      <dgm:spPr/>
    </dgm:pt>
    <dgm:pt modelId="{247BD522-C492-47DB-97F6-33CE07691B0C}" type="pres">
      <dgm:prSet presAssocID="{7BA5C1A9-3093-46B5-9A49-022116A4F293}" presName="sibTrans" presStyleCnt="0"/>
      <dgm:spPr/>
    </dgm:pt>
    <dgm:pt modelId="{AE1DE9ED-1506-4865-A292-E7B333E3D59F}" type="pres">
      <dgm:prSet presAssocID="{7BA5C1A9-3093-46B5-9A49-022116A4F293}" presName="space" presStyleCnt="0"/>
      <dgm:spPr/>
    </dgm:pt>
    <dgm:pt modelId="{37420A45-AED2-4BF7-AE04-B8F8841A7D72}" type="pres">
      <dgm:prSet presAssocID="{BF7D0C70-EDC6-4712-B2CC-53BC15E612AF}" presName="composite" presStyleCnt="0"/>
      <dgm:spPr/>
    </dgm:pt>
    <dgm:pt modelId="{6DA8EC89-C7B7-4429-8AB7-0D673C9D44DE}" type="pres">
      <dgm:prSet presAssocID="{BF7D0C70-EDC6-4712-B2CC-53BC15E612AF}" presName="LShape" presStyleLbl="alignNode1" presStyleIdx="6" presStyleCnt="13"/>
      <dgm:spPr/>
    </dgm:pt>
    <dgm:pt modelId="{2C1CBDB7-6C16-47A0-B4C9-C90368C8C58F}" type="pres">
      <dgm:prSet presAssocID="{BF7D0C70-EDC6-4712-B2CC-53BC15E612AF}" presName="ParentText" presStyleLbl="revTx" presStyleIdx="3" presStyleCnt="7" custScaleX="115479" custLinFactNeighborX="10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F756B-54B5-401D-BA2F-C76D30107D79}" type="pres">
      <dgm:prSet presAssocID="{BF7D0C70-EDC6-4712-B2CC-53BC15E612AF}" presName="Triangle" presStyleLbl="alignNode1" presStyleIdx="7" presStyleCnt="13"/>
      <dgm:spPr/>
    </dgm:pt>
    <dgm:pt modelId="{D722773E-6AB7-4972-A737-9E6F2A09DBBE}" type="pres">
      <dgm:prSet presAssocID="{0917FA21-910C-4954-80FB-8654AB51B14A}" presName="sibTrans" presStyleCnt="0"/>
      <dgm:spPr/>
    </dgm:pt>
    <dgm:pt modelId="{67B60E68-5BE0-4250-9AE1-04B9E8FAB87A}" type="pres">
      <dgm:prSet presAssocID="{0917FA21-910C-4954-80FB-8654AB51B14A}" presName="space" presStyleCnt="0"/>
      <dgm:spPr/>
    </dgm:pt>
    <dgm:pt modelId="{69EE099B-ED8A-412F-B402-5B378D8B1190}" type="pres">
      <dgm:prSet presAssocID="{A82AC5B3-AF5A-4C0D-A584-7B640BFA891A}" presName="composite" presStyleCnt="0"/>
      <dgm:spPr/>
    </dgm:pt>
    <dgm:pt modelId="{C803337F-B0EF-4A7D-B970-070153EEFB42}" type="pres">
      <dgm:prSet presAssocID="{A82AC5B3-AF5A-4C0D-A584-7B640BFA891A}" presName="LShape" presStyleLbl="alignNode1" presStyleIdx="8" presStyleCnt="13" custLinFactNeighborX="-13567"/>
      <dgm:spPr/>
    </dgm:pt>
    <dgm:pt modelId="{8C2672D5-E9D9-483B-AE3B-0472A7DBA61A}" type="pres">
      <dgm:prSet presAssocID="{A82AC5B3-AF5A-4C0D-A584-7B640BFA891A}" presName="ParentText" presStyleLbl="revTx" presStyleIdx="4" presStyleCnt="7" custScaleX="135107" custLinFactNeighborX="20588" custLinFactNeighborY="27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5807D-86E3-4C18-8BB7-017FAA877DC3}" type="pres">
      <dgm:prSet presAssocID="{A82AC5B3-AF5A-4C0D-A584-7B640BFA891A}" presName="Triangle" presStyleLbl="alignNode1" presStyleIdx="9" presStyleCnt="13"/>
      <dgm:spPr/>
    </dgm:pt>
    <dgm:pt modelId="{987933F4-F3AD-4E81-8E65-6AABBECF7F3B}" type="pres">
      <dgm:prSet presAssocID="{5E163ED8-37DB-42C3-ACF5-A5B5904EDAFF}" presName="sibTrans" presStyleCnt="0"/>
      <dgm:spPr/>
    </dgm:pt>
    <dgm:pt modelId="{8EB94877-7086-4BA0-AB83-B25CB14517FB}" type="pres">
      <dgm:prSet presAssocID="{5E163ED8-37DB-42C3-ACF5-A5B5904EDAFF}" presName="space" presStyleCnt="0"/>
      <dgm:spPr/>
    </dgm:pt>
    <dgm:pt modelId="{136398B8-EBBF-4E7F-A60F-01DCACC374A2}" type="pres">
      <dgm:prSet presAssocID="{AE08EE8D-8950-4189-BF0B-C4F32B582E4B}" presName="composite" presStyleCnt="0"/>
      <dgm:spPr/>
    </dgm:pt>
    <dgm:pt modelId="{3C921227-1845-494E-90BE-44FA0BF106BD}" type="pres">
      <dgm:prSet presAssocID="{AE08EE8D-8950-4189-BF0B-C4F32B582E4B}" presName="LShape" presStyleLbl="alignNode1" presStyleIdx="10" presStyleCnt="13"/>
      <dgm:spPr/>
    </dgm:pt>
    <dgm:pt modelId="{A876FFA2-6402-4473-9F9C-2BDEE585D9EE}" type="pres">
      <dgm:prSet presAssocID="{AE08EE8D-8950-4189-BF0B-C4F32B582E4B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DCB3F-E652-4546-8410-189A24394393}" type="pres">
      <dgm:prSet presAssocID="{AE08EE8D-8950-4189-BF0B-C4F32B582E4B}" presName="Triangle" presStyleLbl="alignNode1" presStyleIdx="11" presStyleCnt="13"/>
      <dgm:spPr/>
    </dgm:pt>
    <dgm:pt modelId="{C237AC33-3019-47B2-B360-2C502DCFA51F}" type="pres">
      <dgm:prSet presAssocID="{8D3B3454-A7BA-4D99-B5D0-29FDEC2B9200}" presName="sibTrans" presStyleCnt="0"/>
      <dgm:spPr/>
    </dgm:pt>
    <dgm:pt modelId="{3D100768-8493-46EA-92CD-AC30E0469F1B}" type="pres">
      <dgm:prSet presAssocID="{8D3B3454-A7BA-4D99-B5D0-29FDEC2B9200}" presName="space" presStyleCnt="0"/>
      <dgm:spPr/>
    </dgm:pt>
    <dgm:pt modelId="{A81D0B0A-1B10-40CF-9687-51C5635B5699}" type="pres">
      <dgm:prSet presAssocID="{5C383519-D239-4909-B679-CDF83A88AC4F}" presName="composite" presStyleCnt="0"/>
      <dgm:spPr/>
    </dgm:pt>
    <dgm:pt modelId="{AD2C3A44-DE88-456A-BEE3-B8170B2746E0}" type="pres">
      <dgm:prSet presAssocID="{5C383519-D239-4909-B679-CDF83A88AC4F}" presName="LShape" presStyleLbl="alignNode1" presStyleIdx="12" presStyleCnt="13"/>
      <dgm:spPr/>
    </dgm:pt>
    <dgm:pt modelId="{1322CCF2-E3CF-4F29-B4A3-E0A2B2D3D67B}" type="pres">
      <dgm:prSet presAssocID="{5C383519-D239-4909-B679-CDF83A88AC4F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C590B-B13B-4ED8-AEF9-16656A6F6BEC}" type="presOf" srcId="{9A074EB9-3BF0-465B-953F-8151A5DCB7B1}" destId="{FC742F75-877D-46AB-8974-E963D850E6EC}" srcOrd="0" destOrd="0" presId="urn:microsoft.com/office/officeart/2009/3/layout/StepUpProcess"/>
    <dgm:cxn modelId="{720C0605-D164-4CA1-B47B-C219DEDA2A9E}" srcId="{2FCB5FBE-121B-42DF-AECD-59667CF75710}" destId="{AE08EE8D-8950-4189-BF0B-C4F32B582E4B}" srcOrd="5" destOrd="0" parTransId="{55F4D972-1026-43A4-9B59-1FDFC8DFDB14}" sibTransId="{8D3B3454-A7BA-4D99-B5D0-29FDEC2B9200}"/>
    <dgm:cxn modelId="{E3F8AF68-78AF-4ED0-93BF-FEC22105CDFF}" srcId="{2FCB5FBE-121B-42DF-AECD-59667CF75710}" destId="{4B340D21-713F-49A0-9536-9CCB17830AD3}" srcOrd="0" destOrd="0" parTransId="{2FE88B2E-007D-4E3A-93D7-5E1DDB44AB6B}" sibTransId="{A8E9006C-F353-41BD-8F18-4BBCC9487D79}"/>
    <dgm:cxn modelId="{2DE4CDF8-2C51-47EF-A223-0119C6436D40}" type="presOf" srcId="{5C383519-D239-4909-B679-CDF83A88AC4F}" destId="{1322CCF2-E3CF-4F29-B4A3-E0A2B2D3D67B}" srcOrd="0" destOrd="0" presId="urn:microsoft.com/office/officeart/2009/3/layout/StepUpProcess"/>
    <dgm:cxn modelId="{7F2351C2-046C-49F5-B9B4-58484BC4AA90}" type="presOf" srcId="{4B340D21-713F-49A0-9536-9CCB17830AD3}" destId="{C85368F6-2A7C-47B0-9BF3-9E63A1FD573E}" srcOrd="0" destOrd="0" presId="urn:microsoft.com/office/officeart/2009/3/layout/StepUpProcess"/>
    <dgm:cxn modelId="{9CB65D91-CD25-490C-AAD6-074D0DA58F0A}" type="presOf" srcId="{2FCB5FBE-121B-42DF-AECD-59667CF75710}" destId="{66695956-E4FD-4DC1-AE5D-4DAC7BABED11}" srcOrd="0" destOrd="0" presId="urn:microsoft.com/office/officeart/2009/3/layout/StepUpProcess"/>
    <dgm:cxn modelId="{0A1E396B-7147-4E3D-A1A1-E810CCCBF31D}" type="presOf" srcId="{10A239CA-F79E-4743-84D9-F5571DD2F924}" destId="{55E45A56-896F-4B07-9A70-95030D1F0694}" srcOrd="0" destOrd="0" presId="urn:microsoft.com/office/officeart/2009/3/layout/StepUpProcess"/>
    <dgm:cxn modelId="{631DAA22-388C-47B4-AA90-F78DEB8495AE}" srcId="{2FCB5FBE-121B-42DF-AECD-59667CF75710}" destId="{10A239CA-F79E-4743-84D9-F5571DD2F924}" srcOrd="2" destOrd="0" parTransId="{0052BDEF-08BA-478C-BE45-2450FFC0D9E3}" sibTransId="{7BA5C1A9-3093-46B5-9A49-022116A4F293}"/>
    <dgm:cxn modelId="{41D2968E-FD5B-46D3-8A0B-C2DB47C69ED4}" srcId="{2FCB5FBE-121B-42DF-AECD-59667CF75710}" destId="{BF7D0C70-EDC6-4712-B2CC-53BC15E612AF}" srcOrd="3" destOrd="0" parTransId="{F1837046-BB75-4246-8D76-7B1E8090CBF5}" sibTransId="{0917FA21-910C-4954-80FB-8654AB51B14A}"/>
    <dgm:cxn modelId="{E8F152BF-4D1C-4268-8F45-A8530670E270}" type="presOf" srcId="{BF7D0C70-EDC6-4712-B2CC-53BC15E612AF}" destId="{2C1CBDB7-6C16-47A0-B4C9-C90368C8C58F}" srcOrd="0" destOrd="0" presId="urn:microsoft.com/office/officeart/2009/3/layout/StepUpProcess"/>
    <dgm:cxn modelId="{D8B3B3C1-2B32-43A7-B043-C7B53D918653}" srcId="{2FCB5FBE-121B-42DF-AECD-59667CF75710}" destId="{5C383519-D239-4909-B679-CDF83A88AC4F}" srcOrd="6" destOrd="0" parTransId="{76F7B758-EDF0-4ACC-B592-C41ECDA446BD}" sibTransId="{E0DA180E-0A07-43AD-9CCD-6A27DCC9BDAE}"/>
    <dgm:cxn modelId="{1FC43381-400C-4674-BE19-C0A60A823C52}" srcId="{2FCB5FBE-121B-42DF-AECD-59667CF75710}" destId="{9A074EB9-3BF0-465B-953F-8151A5DCB7B1}" srcOrd="1" destOrd="0" parTransId="{DA1BBF85-05B5-4109-BDCD-437B69E97356}" sibTransId="{45DCAEF1-87D5-4BA7-AAC1-908B330A4191}"/>
    <dgm:cxn modelId="{237EDC45-9C9B-4199-806F-B4DF0B6D0998}" type="presOf" srcId="{A82AC5B3-AF5A-4C0D-A584-7B640BFA891A}" destId="{8C2672D5-E9D9-483B-AE3B-0472A7DBA61A}" srcOrd="0" destOrd="0" presId="urn:microsoft.com/office/officeart/2009/3/layout/StepUpProcess"/>
    <dgm:cxn modelId="{25D72BDD-FC2B-42D6-AB19-39F0E2CBD356}" srcId="{2FCB5FBE-121B-42DF-AECD-59667CF75710}" destId="{A82AC5B3-AF5A-4C0D-A584-7B640BFA891A}" srcOrd="4" destOrd="0" parTransId="{FF42874C-0898-48C1-BEBE-ED4F815C6AE2}" sibTransId="{5E163ED8-37DB-42C3-ACF5-A5B5904EDAFF}"/>
    <dgm:cxn modelId="{559B3828-D61F-4FBA-865A-3B221EAF59A5}" type="presOf" srcId="{AE08EE8D-8950-4189-BF0B-C4F32B582E4B}" destId="{A876FFA2-6402-4473-9F9C-2BDEE585D9EE}" srcOrd="0" destOrd="0" presId="urn:microsoft.com/office/officeart/2009/3/layout/StepUpProcess"/>
    <dgm:cxn modelId="{88867495-C38A-4827-A382-1D8CB1DC0A98}" type="presParOf" srcId="{66695956-E4FD-4DC1-AE5D-4DAC7BABED11}" destId="{87C2ADCF-3CA9-4A2B-8000-EC63F8C3FA62}" srcOrd="0" destOrd="0" presId="urn:microsoft.com/office/officeart/2009/3/layout/StepUpProcess"/>
    <dgm:cxn modelId="{6B3DA80F-D27E-4BC6-8984-818A62E0F1D6}" type="presParOf" srcId="{87C2ADCF-3CA9-4A2B-8000-EC63F8C3FA62}" destId="{3A4A92DD-E154-47BB-9379-A47F8E67A7FD}" srcOrd="0" destOrd="0" presId="urn:microsoft.com/office/officeart/2009/3/layout/StepUpProcess"/>
    <dgm:cxn modelId="{66BC1F64-7023-4593-AAAE-7F504CFD0F5D}" type="presParOf" srcId="{87C2ADCF-3CA9-4A2B-8000-EC63F8C3FA62}" destId="{C85368F6-2A7C-47B0-9BF3-9E63A1FD573E}" srcOrd="1" destOrd="0" presId="urn:microsoft.com/office/officeart/2009/3/layout/StepUpProcess"/>
    <dgm:cxn modelId="{D48E3325-B89B-45BD-9644-EC3D13C95CCA}" type="presParOf" srcId="{87C2ADCF-3CA9-4A2B-8000-EC63F8C3FA62}" destId="{13E8293F-22BA-4A79-A300-82131BAC2C77}" srcOrd="2" destOrd="0" presId="urn:microsoft.com/office/officeart/2009/3/layout/StepUpProcess"/>
    <dgm:cxn modelId="{3D2248A5-ADE0-4149-A2F4-29FB959C2A94}" type="presParOf" srcId="{66695956-E4FD-4DC1-AE5D-4DAC7BABED11}" destId="{E8EDA04F-EA96-4029-9606-B33AFF37D34F}" srcOrd="1" destOrd="0" presId="urn:microsoft.com/office/officeart/2009/3/layout/StepUpProcess"/>
    <dgm:cxn modelId="{F9BB2558-F631-475E-8F1F-794BA873C12C}" type="presParOf" srcId="{E8EDA04F-EA96-4029-9606-B33AFF37D34F}" destId="{D3C54927-AA10-459B-B6F7-A927D97CF55D}" srcOrd="0" destOrd="0" presId="urn:microsoft.com/office/officeart/2009/3/layout/StepUpProcess"/>
    <dgm:cxn modelId="{C2EB1F44-5F87-4CB5-B82E-00059DCC441C}" type="presParOf" srcId="{66695956-E4FD-4DC1-AE5D-4DAC7BABED11}" destId="{2237E624-1BB3-4307-8D4F-398C6EC8FC28}" srcOrd="2" destOrd="0" presId="urn:microsoft.com/office/officeart/2009/3/layout/StepUpProcess"/>
    <dgm:cxn modelId="{A8CAA67A-4AB6-4BB1-8250-10D7679F1554}" type="presParOf" srcId="{2237E624-1BB3-4307-8D4F-398C6EC8FC28}" destId="{4086AE4A-BD2C-4245-AC3A-C77ADCB81147}" srcOrd="0" destOrd="0" presId="urn:microsoft.com/office/officeart/2009/3/layout/StepUpProcess"/>
    <dgm:cxn modelId="{5B58782A-E8E1-49C7-968C-9367AE6CE8A4}" type="presParOf" srcId="{2237E624-1BB3-4307-8D4F-398C6EC8FC28}" destId="{FC742F75-877D-46AB-8974-E963D850E6EC}" srcOrd="1" destOrd="0" presId="urn:microsoft.com/office/officeart/2009/3/layout/StepUpProcess"/>
    <dgm:cxn modelId="{F7515AD7-A360-4341-BFAF-DCA0A9683AB7}" type="presParOf" srcId="{2237E624-1BB3-4307-8D4F-398C6EC8FC28}" destId="{F5C37438-7F50-4367-9598-7A501EA1AC0B}" srcOrd="2" destOrd="0" presId="urn:microsoft.com/office/officeart/2009/3/layout/StepUpProcess"/>
    <dgm:cxn modelId="{CDC56E23-D5BC-426A-8191-7CDEAEDA9100}" type="presParOf" srcId="{66695956-E4FD-4DC1-AE5D-4DAC7BABED11}" destId="{CF6ACCA9-89FE-47F6-ABEC-4B84A48752B3}" srcOrd="3" destOrd="0" presId="urn:microsoft.com/office/officeart/2009/3/layout/StepUpProcess"/>
    <dgm:cxn modelId="{A07CE198-679F-487A-9996-0772DD92AEE3}" type="presParOf" srcId="{CF6ACCA9-89FE-47F6-ABEC-4B84A48752B3}" destId="{5FCE8B98-9BDF-46EB-895F-F7A57FA582C0}" srcOrd="0" destOrd="0" presId="urn:microsoft.com/office/officeart/2009/3/layout/StepUpProcess"/>
    <dgm:cxn modelId="{5D096633-5290-455F-A9CC-E5196FB52DA3}" type="presParOf" srcId="{66695956-E4FD-4DC1-AE5D-4DAC7BABED11}" destId="{D0ED90AC-2F37-4293-8082-F283E48BB819}" srcOrd="4" destOrd="0" presId="urn:microsoft.com/office/officeart/2009/3/layout/StepUpProcess"/>
    <dgm:cxn modelId="{20EC3978-C7C6-4EB4-BCDF-51A5427D7BD1}" type="presParOf" srcId="{D0ED90AC-2F37-4293-8082-F283E48BB819}" destId="{9EC2903C-6C37-4E88-A6D4-28E509650BEB}" srcOrd="0" destOrd="0" presId="urn:microsoft.com/office/officeart/2009/3/layout/StepUpProcess"/>
    <dgm:cxn modelId="{CA225D4B-999E-41E4-A4B8-197FD3B361C6}" type="presParOf" srcId="{D0ED90AC-2F37-4293-8082-F283E48BB819}" destId="{55E45A56-896F-4B07-9A70-95030D1F0694}" srcOrd="1" destOrd="0" presId="urn:microsoft.com/office/officeart/2009/3/layout/StepUpProcess"/>
    <dgm:cxn modelId="{5AF4AC5B-788D-437C-B274-C57DF6976CDB}" type="presParOf" srcId="{D0ED90AC-2F37-4293-8082-F283E48BB819}" destId="{F8F7927C-3240-483D-A043-98BB4B22D9E0}" srcOrd="2" destOrd="0" presId="urn:microsoft.com/office/officeart/2009/3/layout/StepUpProcess"/>
    <dgm:cxn modelId="{61F70C92-4229-4003-ABBB-BE7D029F0BC7}" type="presParOf" srcId="{66695956-E4FD-4DC1-AE5D-4DAC7BABED11}" destId="{247BD522-C492-47DB-97F6-33CE07691B0C}" srcOrd="5" destOrd="0" presId="urn:microsoft.com/office/officeart/2009/3/layout/StepUpProcess"/>
    <dgm:cxn modelId="{334FF533-C5D2-49ED-B2E8-30F4033A9068}" type="presParOf" srcId="{247BD522-C492-47DB-97F6-33CE07691B0C}" destId="{AE1DE9ED-1506-4865-A292-E7B333E3D59F}" srcOrd="0" destOrd="0" presId="urn:microsoft.com/office/officeart/2009/3/layout/StepUpProcess"/>
    <dgm:cxn modelId="{46B15C58-AB35-49ED-B307-9A48806E2300}" type="presParOf" srcId="{66695956-E4FD-4DC1-AE5D-4DAC7BABED11}" destId="{37420A45-AED2-4BF7-AE04-B8F8841A7D72}" srcOrd="6" destOrd="0" presId="urn:microsoft.com/office/officeart/2009/3/layout/StepUpProcess"/>
    <dgm:cxn modelId="{6BB73758-3E01-4711-99C7-7F9649D2467E}" type="presParOf" srcId="{37420A45-AED2-4BF7-AE04-B8F8841A7D72}" destId="{6DA8EC89-C7B7-4429-8AB7-0D673C9D44DE}" srcOrd="0" destOrd="0" presId="urn:microsoft.com/office/officeart/2009/3/layout/StepUpProcess"/>
    <dgm:cxn modelId="{D8B0BE7F-082B-4BFE-996F-C7EE44B53000}" type="presParOf" srcId="{37420A45-AED2-4BF7-AE04-B8F8841A7D72}" destId="{2C1CBDB7-6C16-47A0-B4C9-C90368C8C58F}" srcOrd="1" destOrd="0" presId="urn:microsoft.com/office/officeart/2009/3/layout/StepUpProcess"/>
    <dgm:cxn modelId="{3DB24153-BAA3-419C-BC96-EF5CC6A9F260}" type="presParOf" srcId="{37420A45-AED2-4BF7-AE04-B8F8841A7D72}" destId="{009F756B-54B5-401D-BA2F-C76D30107D79}" srcOrd="2" destOrd="0" presId="urn:microsoft.com/office/officeart/2009/3/layout/StepUpProcess"/>
    <dgm:cxn modelId="{CAC09D48-2EDB-4B8D-B1D6-18C8D16476BF}" type="presParOf" srcId="{66695956-E4FD-4DC1-AE5D-4DAC7BABED11}" destId="{D722773E-6AB7-4972-A737-9E6F2A09DBBE}" srcOrd="7" destOrd="0" presId="urn:microsoft.com/office/officeart/2009/3/layout/StepUpProcess"/>
    <dgm:cxn modelId="{DF98ADAA-FB13-4EE2-B25B-92ED1AAF4820}" type="presParOf" srcId="{D722773E-6AB7-4972-A737-9E6F2A09DBBE}" destId="{67B60E68-5BE0-4250-9AE1-04B9E8FAB87A}" srcOrd="0" destOrd="0" presId="urn:microsoft.com/office/officeart/2009/3/layout/StepUpProcess"/>
    <dgm:cxn modelId="{81F64920-D9E3-4EE3-8CCE-E0BA8CC97D13}" type="presParOf" srcId="{66695956-E4FD-4DC1-AE5D-4DAC7BABED11}" destId="{69EE099B-ED8A-412F-B402-5B378D8B1190}" srcOrd="8" destOrd="0" presId="urn:microsoft.com/office/officeart/2009/3/layout/StepUpProcess"/>
    <dgm:cxn modelId="{EAE53A92-5BCB-4B07-B9D7-CF352F53B1E5}" type="presParOf" srcId="{69EE099B-ED8A-412F-B402-5B378D8B1190}" destId="{C803337F-B0EF-4A7D-B970-070153EEFB42}" srcOrd="0" destOrd="0" presId="urn:microsoft.com/office/officeart/2009/3/layout/StepUpProcess"/>
    <dgm:cxn modelId="{E3F1C9C4-067B-4699-99AA-DB2E5ED5379E}" type="presParOf" srcId="{69EE099B-ED8A-412F-B402-5B378D8B1190}" destId="{8C2672D5-E9D9-483B-AE3B-0472A7DBA61A}" srcOrd="1" destOrd="0" presId="urn:microsoft.com/office/officeart/2009/3/layout/StepUpProcess"/>
    <dgm:cxn modelId="{1A36B9F8-88A9-47FD-90DB-46DECCF43B67}" type="presParOf" srcId="{69EE099B-ED8A-412F-B402-5B378D8B1190}" destId="{4CD5807D-86E3-4C18-8BB7-017FAA877DC3}" srcOrd="2" destOrd="0" presId="urn:microsoft.com/office/officeart/2009/3/layout/StepUpProcess"/>
    <dgm:cxn modelId="{03573CFC-531F-445E-B9D6-ED3D208C73B5}" type="presParOf" srcId="{66695956-E4FD-4DC1-AE5D-4DAC7BABED11}" destId="{987933F4-F3AD-4E81-8E65-6AABBECF7F3B}" srcOrd="9" destOrd="0" presId="urn:microsoft.com/office/officeart/2009/3/layout/StepUpProcess"/>
    <dgm:cxn modelId="{89A97956-5268-4108-AFD5-E78E831F35D2}" type="presParOf" srcId="{987933F4-F3AD-4E81-8E65-6AABBECF7F3B}" destId="{8EB94877-7086-4BA0-AB83-B25CB14517FB}" srcOrd="0" destOrd="0" presId="urn:microsoft.com/office/officeart/2009/3/layout/StepUpProcess"/>
    <dgm:cxn modelId="{D173228B-6EB5-4F9D-A2DE-1B1CE37B8E04}" type="presParOf" srcId="{66695956-E4FD-4DC1-AE5D-4DAC7BABED11}" destId="{136398B8-EBBF-4E7F-A60F-01DCACC374A2}" srcOrd="10" destOrd="0" presId="urn:microsoft.com/office/officeart/2009/3/layout/StepUpProcess"/>
    <dgm:cxn modelId="{90837B02-3207-4801-991E-ED988A8AFA29}" type="presParOf" srcId="{136398B8-EBBF-4E7F-A60F-01DCACC374A2}" destId="{3C921227-1845-494E-90BE-44FA0BF106BD}" srcOrd="0" destOrd="0" presId="urn:microsoft.com/office/officeart/2009/3/layout/StepUpProcess"/>
    <dgm:cxn modelId="{38FE9D93-9900-4677-A242-65EAAEBAE379}" type="presParOf" srcId="{136398B8-EBBF-4E7F-A60F-01DCACC374A2}" destId="{A876FFA2-6402-4473-9F9C-2BDEE585D9EE}" srcOrd="1" destOrd="0" presId="urn:microsoft.com/office/officeart/2009/3/layout/StepUpProcess"/>
    <dgm:cxn modelId="{89B80110-D9AF-4584-B628-527AF652F2C2}" type="presParOf" srcId="{136398B8-EBBF-4E7F-A60F-01DCACC374A2}" destId="{C82DCB3F-E652-4546-8410-189A24394393}" srcOrd="2" destOrd="0" presId="urn:microsoft.com/office/officeart/2009/3/layout/StepUpProcess"/>
    <dgm:cxn modelId="{5F509FA2-F7DF-4341-802A-0226DB717FF2}" type="presParOf" srcId="{66695956-E4FD-4DC1-AE5D-4DAC7BABED11}" destId="{C237AC33-3019-47B2-B360-2C502DCFA51F}" srcOrd="11" destOrd="0" presId="urn:microsoft.com/office/officeart/2009/3/layout/StepUpProcess"/>
    <dgm:cxn modelId="{62C45F1B-1A8A-4006-AEA8-92F7E33C6084}" type="presParOf" srcId="{C237AC33-3019-47B2-B360-2C502DCFA51F}" destId="{3D100768-8493-46EA-92CD-AC30E0469F1B}" srcOrd="0" destOrd="0" presId="urn:microsoft.com/office/officeart/2009/3/layout/StepUpProcess"/>
    <dgm:cxn modelId="{2B804D42-1153-43CF-B05C-BA1C2AD862F0}" type="presParOf" srcId="{66695956-E4FD-4DC1-AE5D-4DAC7BABED11}" destId="{A81D0B0A-1B10-40CF-9687-51C5635B5699}" srcOrd="12" destOrd="0" presId="urn:microsoft.com/office/officeart/2009/3/layout/StepUpProcess"/>
    <dgm:cxn modelId="{BA24695B-66B0-4B43-A8F2-598C9E145764}" type="presParOf" srcId="{A81D0B0A-1B10-40CF-9687-51C5635B5699}" destId="{AD2C3A44-DE88-456A-BEE3-B8170B2746E0}" srcOrd="0" destOrd="0" presId="urn:microsoft.com/office/officeart/2009/3/layout/StepUpProcess"/>
    <dgm:cxn modelId="{732E4B6D-1682-4117-AB26-AC775D8E7367}" type="presParOf" srcId="{A81D0B0A-1B10-40CF-9687-51C5635B5699}" destId="{1322CCF2-E3CF-4F29-B4A3-E0A2B2D3D67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A92DD-E154-47BB-9379-A47F8E67A7FD}">
      <dsp:nvSpPr>
        <dsp:cNvPr id="0" name=""/>
        <dsp:cNvSpPr/>
      </dsp:nvSpPr>
      <dsp:spPr>
        <a:xfrm rot="5400000">
          <a:off x="229573" y="1934877"/>
          <a:ext cx="680263" cy="113194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368F6-2A7C-47B0-9BF3-9E63A1FD573E}">
      <dsp:nvSpPr>
        <dsp:cNvPr id="0" name=""/>
        <dsp:cNvSpPr/>
      </dsp:nvSpPr>
      <dsp:spPr>
        <a:xfrm>
          <a:off x="127169" y="2273084"/>
          <a:ext cx="1139690" cy="895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2010/11      1 класс</a:t>
          </a:r>
          <a:endParaRPr lang="ru-RU" sz="1400" kern="1200" dirty="0"/>
        </a:p>
      </dsp:txBody>
      <dsp:txXfrm>
        <a:off x="127169" y="2273084"/>
        <a:ext cx="1139690" cy="895776"/>
      </dsp:txXfrm>
    </dsp:sp>
    <dsp:sp modelId="{13E8293F-22BA-4A79-A300-82131BAC2C77}">
      <dsp:nvSpPr>
        <dsp:cNvPr id="0" name=""/>
        <dsp:cNvSpPr/>
      </dsp:nvSpPr>
      <dsp:spPr>
        <a:xfrm>
          <a:off x="945128" y="1851542"/>
          <a:ext cx="192815" cy="19281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86AE4A-BD2C-4245-AC3A-C77ADCB81147}">
      <dsp:nvSpPr>
        <dsp:cNvPr id="0" name=""/>
        <dsp:cNvSpPr/>
      </dsp:nvSpPr>
      <dsp:spPr>
        <a:xfrm rot="5400000">
          <a:off x="1539491" y="1625308"/>
          <a:ext cx="680263" cy="113194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742F75-877D-46AB-8974-E963D850E6EC}">
      <dsp:nvSpPr>
        <dsp:cNvPr id="0" name=""/>
        <dsp:cNvSpPr/>
      </dsp:nvSpPr>
      <dsp:spPr>
        <a:xfrm>
          <a:off x="1437087" y="1963515"/>
          <a:ext cx="1139690" cy="895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2011/12      3 класса</a:t>
          </a:r>
          <a:endParaRPr lang="ru-RU" sz="1400" kern="1200" dirty="0"/>
        </a:p>
      </dsp:txBody>
      <dsp:txXfrm>
        <a:off x="1437087" y="1963515"/>
        <a:ext cx="1139690" cy="895776"/>
      </dsp:txXfrm>
    </dsp:sp>
    <dsp:sp modelId="{F5C37438-7F50-4367-9598-7A501EA1AC0B}">
      <dsp:nvSpPr>
        <dsp:cNvPr id="0" name=""/>
        <dsp:cNvSpPr/>
      </dsp:nvSpPr>
      <dsp:spPr>
        <a:xfrm>
          <a:off x="2255047" y="1541973"/>
          <a:ext cx="192815" cy="19281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C2903C-6C37-4E88-A6D4-28E509650BEB}">
      <dsp:nvSpPr>
        <dsp:cNvPr id="0" name=""/>
        <dsp:cNvSpPr/>
      </dsp:nvSpPr>
      <dsp:spPr>
        <a:xfrm rot="5400000">
          <a:off x="2849409" y="1315738"/>
          <a:ext cx="680263" cy="113194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E45A56-896F-4B07-9A70-95030D1F0694}">
      <dsp:nvSpPr>
        <dsp:cNvPr id="0" name=""/>
        <dsp:cNvSpPr/>
      </dsp:nvSpPr>
      <dsp:spPr>
        <a:xfrm>
          <a:off x="2747006" y="1653945"/>
          <a:ext cx="1139690" cy="895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2012/13      5 классов</a:t>
          </a:r>
          <a:endParaRPr lang="ru-RU" sz="1400" kern="1200" dirty="0"/>
        </a:p>
      </dsp:txBody>
      <dsp:txXfrm>
        <a:off x="2747006" y="1653945"/>
        <a:ext cx="1139690" cy="895776"/>
      </dsp:txXfrm>
    </dsp:sp>
    <dsp:sp modelId="{F8F7927C-3240-483D-A043-98BB4B22D9E0}">
      <dsp:nvSpPr>
        <dsp:cNvPr id="0" name=""/>
        <dsp:cNvSpPr/>
      </dsp:nvSpPr>
      <dsp:spPr>
        <a:xfrm>
          <a:off x="3564965" y="1232403"/>
          <a:ext cx="192815" cy="19281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A8EC89-C7B7-4429-8AB7-0D673C9D44DE}">
      <dsp:nvSpPr>
        <dsp:cNvPr id="0" name=""/>
        <dsp:cNvSpPr/>
      </dsp:nvSpPr>
      <dsp:spPr>
        <a:xfrm rot="5400000">
          <a:off x="4159328" y="1006168"/>
          <a:ext cx="680263" cy="113194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1CBDB7-6C16-47A0-B4C9-C90368C8C58F}">
      <dsp:nvSpPr>
        <dsp:cNvPr id="0" name=""/>
        <dsp:cNvSpPr/>
      </dsp:nvSpPr>
      <dsp:spPr>
        <a:xfrm>
          <a:off x="4073862" y="1344375"/>
          <a:ext cx="1180107" cy="895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2013/14       7 классов</a:t>
          </a:r>
          <a:endParaRPr lang="ru-RU" sz="1400" kern="1200" dirty="0"/>
        </a:p>
      </dsp:txBody>
      <dsp:txXfrm>
        <a:off x="4073862" y="1344375"/>
        <a:ext cx="1180107" cy="895776"/>
      </dsp:txXfrm>
    </dsp:sp>
    <dsp:sp modelId="{009F756B-54B5-401D-BA2F-C76D30107D79}">
      <dsp:nvSpPr>
        <dsp:cNvPr id="0" name=""/>
        <dsp:cNvSpPr/>
      </dsp:nvSpPr>
      <dsp:spPr>
        <a:xfrm>
          <a:off x="4874883" y="922833"/>
          <a:ext cx="192815" cy="19281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03337F-B0EF-4A7D-B970-070153EEFB42}">
      <dsp:nvSpPr>
        <dsp:cNvPr id="0" name=""/>
        <dsp:cNvSpPr/>
      </dsp:nvSpPr>
      <dsp:spPr>
        <a:xfrm rot="5400000">
          <a:off x="5382772" y="696598"/>
          <a:ext cx="680263" cy="113194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2672D5-E9D9-483B-AE3B-0472A7DBA61A}">
      <dsp:nvSpPr>
        <dsp:cNvPr id="0" name=""/>
        <dsp:cNvSpPr/>
      </dsp:nvSpPr>
      <dsp:spPr>
        <a:xfrm>
          <a:off x="5453800" y="1059708"/>
          <a:ext cx="1380691" cy="895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2014/15           8 классов</a:t>
          </a:r>
          <a:endParaRPr lang="ru-RU" sz="1400" kern="1200" dirty="0"/>
        </a:p>
      </dsp:txBody>
      <dsp:txXfrm>
        <a:off x="5453800" y="1059708"/>
        <a:ext cx="1380691" cy="895776"/>
      </dsp:txXfrm>
    </dsp:sp>
    <dsp:sp modelId="{4CD5807D-86E3-4C18-8BB7-017FAA877DC3}">
      <dsp:nvSpPr>
        <dsp:cNvPr id="0" name=""/>
        <dsp:cNvSpPr/>
      </dsp:nvSpPr>
      <dsp:spPr>
        <a:xfrm>
          <a:off x="6251898" y="613263"/>
          <a:ext cx="192815" cy="19281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921227-1845-494E-90BE-44FA0BF106BD}">
      <dsp:nvSpPr>
        <dsp:cNvPr id="0" name=""/>
        <dsp:cNvSpPr/>
      </dsp:nvSpPr>
      <dsp:spPr>
        <a:xfrm rot="5400000">
          <a:off x="6779164" y="387028"/>
          <a:ext cx="680263" cy="113194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76FFA2-6402-4473-9F9C-2BDEE585D9EE}">
      <dsp:nvSpPr>
        <dsp:cNvPr id="0" name=""/>
        <dsp:cNvSpPr/>
      </dsp:nvSpPr>
      <dsp:spPr>
        <a:xfrm>
          <a:off x="6665611" y="725235"/>
          <a:ext cx="1021924" cy="895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2015-2016        8 классов</a:t>
          </a:r>
          <a:endParaRPr lang="ru-RU" sz="1400" kern="1200" dirty="0"/>
        </a:p>
      </dsp:txBody>
      <dsp:txXfrm>
        <a:off x="6665611" y="725235"/>
        <a:ext cx="1021924" cy="895776"/>
      </dsp:txXfrm>
    </dsp:sp>
    <dsp:sp modelId="{C82DCB3F-E652-4546-8410-189A24394393}">
      <dsp:nvSpPr>
        <dsp:cNvPr id="0" name=""/>
        <dsp:cNvSpPr/>
      </dsp:nvSpPr>
      <dsp:spPr>
        <a:xfrm>
          <a:off x="7494720" y="303693"/>
          <a:ext cx="192815" cy="19281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2C3A44-DE88-456A-BEE3-B8170B2746E0}">
      <dsp:nvSpPr>
        <dsp:cNvPr id="0" name=""/>
        <dsp:cNvSpPr/>
      </dsp:nvSpPr>
      <dsp:spPr>
        <a:xfrm rot="5400000">
          <a:off x="8089082" y="77458"/>
          <a:ext cx="680263" cy="113194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22CCF2-E3CF-4F29-B4A3-E0A2B2D3D67B}">
      <dsp:nvSpPr>
        <dsp:cNvPr id="0" name=""/>
        <dsp:cNvSpPr/>
      </dsp:nvSpPr>
      <dsp:spPr>
        <a:xfrm>
          <a:off x="7975530" y="415665"/>
          <a:ext cx="1021924" cy="895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2016-2017       8 классов</a:t>
          </a:r>
          <a:endParaRPr lang="ru-RU" sz="1400" kern="1200" dirty="0"/>
        </a:p>
      </dsp:txBody>
      <dsp:txXfrm>
        <a:off x="7975530" y="415665"/>
        <a:ext cx="1021924" cy="89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88A92-763A-48ED-ADAB-2A82C5DDDBBE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8B45E-0130-48A8-8885-DCDA3CB83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190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56E-C3F9-4A4E-A31D-3D3EC85477BD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766DE-9E6A-4DFF-96B0-7C91CA7CB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45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66DE-9E6A-4DFF-96B0-7C91CA7CBCC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27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66DE-9E6A-4DFF-96B0-7C91CA7CBCC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07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0F0E4-B350-4B8C-9EE2-8A2E3BBC1F0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8545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5C6E3-D99C-4C0A-ABDC-91BBB838C8C2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850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7313"/>
            <a:ext cx="7772400" cy="1470025"/>
          </a:xfrm>
          <a:solidFill>
            <a:schemeClr val="bg1">
              <a:alpha val="39999"/>
            </a:schemeClr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4325"/>
            <a:ext cx="6400800" cy="1752600"/>
          </a:xfrm>
          <a:ln w="9525"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9F6D68D-CB34-475E-9D92-9C16465533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FFE53-AC0C-4DEA-B61F-146C529CD5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747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424D1-6090-44BD-9D6C-57D5C51363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53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221B4-DA5C-4332-B0E6-83E67542B7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493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49399-1965-4C7C-B5B7-517A42EABE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49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59B96-6DB4-4398-91D9-DB84A26771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855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AD0A6-62DE-4658-9C4D-D63CF4C22D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116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B9117-760D-4BE6-892A-39E5A10B72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80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4F6C2-5986-4DA9-90C6-C3D64D43F7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248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CAF50-6D6E-4844-AABD-91AD58FE54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886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E5EBC-8BF5-4FC2-8CB5-8083F35D78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45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nt1234ыярфенш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5213" cy="17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3175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84E6283-CD57-43CC-8243-79A6B04C2E1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&#1055;&#1086;&#1088;&#1103;&#1076;&#1086;&#1082;%20&#1088;&#1072;&#1073;&#1086;&#1090;&#1099;%20&#1082;&#1083;.%20&#1088;&#1091;&#1082;.%20&#1087;&#1086;%20&#1086;&#1088;&#1075;&#1072;&#1085;&#1080;&#1079;&#1072;&#1094;&#1080;&#1080;%20&#1087;&#1088;&#1086;&#1077;&#1082;&#1090;&#1085;&#1086;&#1081;%20&#1076;&#1077;&#1103;&#1090;&#1077;&#1083;&#1100;&#1085;&#1086;&#1089;&#1090;&#1080;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&#1055;&#1072;&#1084;&#1103;&#1090;&#1082;&#1072;%20&#1088;&#1091;&#1082;&#1086;&#1074;&#1086;&#1076;&#1080;&#1090;&#1077;&#1083;&#1103;&#1084;%20&#1055;&#1054;%20-%20&#1055;&#1088;&#1086;&#1077;&#1082;&#1090;&#1085;&#1072;&#1103;%20&#1088;&#1072;&#1073;&#1086;&#1090;&#1072;.docx" TargetMode="External"/><Relationship Id="rId5" Type="http://schemas.openxmlformats.org/officeDocument/2006/relationships/image" Target="../media/image11.jpeg"/><Relationship Id="rId4" Type="http://schemas.openxmlformats.org/officeDocument/2006/relationships/hyperlink" Target="&#1050;&#1072;&#1088;&#1090;&#1072;%20&#1088;&#1077;&#1072;&#1083;&#1080;&#1079;&#1072;&#1094;&#1080;&#1080;%20&#1087;&#1083;&#1072;&#1085;&#1072;%20&#1088;&#1072;&#1073;&#1086;&#1090;&#1099;%20&#1085;&#1072;&#1076;%20&#1087;&#1088;&#1086;&#1077;&#1082;&#1090;&#1086;&#1084;.docx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&#1052;&#1072;&#1082;&#1077;&#1090;%20&#1087;&#1086;&#1088;&#1090;&#1092;&#1086;&#1083;&#1080;&#1086;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hyperlink" Target="&#1054;&#1073;&#1088;.%20&#1082;&#1072;&#1088;&#1090;&#1072;.jpeg" TargetMode="External"/><Relationship Id="rId4" Type="http://schemas.openxmlformats.org/officeDocument/2006/relationships/hyperlink" Target="&#1055;&#1086;&#1088;&#1103;&#1076;&#1086;&#1082;%20&#1088;&#1072;&#1073;&#1086;&#1090;&#1099;%20&#1082;&#1083;.&#1088;&#1091;&#1082;%20&#1087;&#1086;%20&#1086;&#1088;&#1075;&#1072;&#1085;&#1080;&#1079;&#1072;&#1094;&#1080;&#1080;%20&#1087;&#1086;&#1088;&#1090;&#1092;&#1086;&#1083;&#1080;&#1086;-&#1088;&#1072;&#1073;&#1086;&#1090;&#1099;.docx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&#1050;&#1048;&#1052;&#1099;%20-&#1074;&#1093;&#1086;&#1076;&#1085;&#1072;&#1103;%20&#1080;%20&#1080;&#1090;&#1086;&#1075;&#1086;&#1074;&#1072;&#1103;%20&#1088;&#1072;&#1073;&#1086;&#1090;&#1099;/&#1050;&#1086;&#1076;&#1080;&#1092;&#1080;&#1082;&#1072;&#1090;&#1086;&#1088;%20&#1059;&#1059;&#1044;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&#1050;&#1048;&#1052;&#1099;%20-&#1074;&#1093;&#1086;&#1076;&#1085;&#1072;&#1103;%20&#1080;%20&#1080;&#1090;&#1086;&#1075;&#1086;&#1074;&#1072;&#1103;%20&#1088;&#1072;&#1073;&#1086;&#1090;&#1099;/&#1058;&#1072;&#1073;&#1083;&#1080;&#1094;&#1099;%20&#8470;%202,%203.docx" TargetMode="External"/><Relationship Id="rId4" Type="http://schemas.openxmlformats.org/officeDocument/2006/relationships/hyperlink" Target="&#1050;&#1048;&#1052;&#1099;%20-&#1074;&#1093;&#1086;&#1076;&#1085;&#1072;&#1103;%20&#1080;%20&#1080;&#1090;&#1086;&#1075;&#1086;&#1074;&#1072;&#1103;%20&#1088;&#1072;&#1073;&#1086;&#1090;&#1099;/&#1058;&#1072;&#1073;&#1083;&#1080;&#1094;&#1072;%20&#8470;1.xlsx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&#1055;&#1072;&#1084;&#1103;&#1090;&#1082;&#1072;%20&#1082;&#1083;.%20&#1088;&#1091;&#1082;.%20&#1087;&#1086;%20&#1084;&#1086;&#1085;&#1080;&#1090;&#1086;&#1088;&#1080;&#1085;&#1075;&#1091;%20&#1083;&#1080;&#1095;&#1085;&#1086;&#1089;&#1090;&#1085;&#1099;&#1093;%20&#1088;&#1077;&#1079;&#1091;&#1083;&#1100;&#1090;&#1072;&#1090;&#1086;&#1074;.docx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3;&#1072;&#1085;%20&#1074;&#1085;&#1091;&#1090;&#1088;&#1080;&#1083;&#1080;&#1094;&#1077;&#1081;&#1089;&#1082;&#1086;&#1075;&#1086;%20&#1084;&#1086;&#1085;&#1080;&#1090;&#1086;&#1088;&#1080;&#1075;&#1072;.docx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&#1055;&#1072;&#1084;&#1103;&#1090;&#1082;&#1072;%20&#1082;&#1083;.%20&#1088;&#1091;&#1082;.%20&#1087;&#1086;%20&#1074;&#1077;&#1076;&#1077;&#1085;&#1080;&#1102;%20&#1091;&#1095;&#1077;&#1090;&#1072;%20&#1084;&#1077;&#1088;&#1086;&#1087;&#1088;&#1080;&#1103;&#1090;&#1080;&#1081;%20&#1074;&#1085;&#1077;&#1091;&#1088;&#1086;&#1095;&#1085;&#1086;&#1081;%20&#1076;&#1077;&#1103;&#1090;&#1077;&#1083;&#1100;&#1085;&#1086;&#1089;&#1090;&#1080;.docx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916832"/>
            <a:ext cx="8496944" cy="2262113"/>
          </a:xfrm>
          <a:solidFill>
            <a:schemeClr val="bg1">
              <a:lumMod val="95000"/>
              <a:alpha val="39999"/>
            </a:schemeClr>
          </a:solidFill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Опыт реализации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ООП ООО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в МАОУ «Лицей №9»</a:t>
            </a:r>
            <a:endParaRPr lang="ru-RU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5949280"/>
            <a:ext cx="170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29.11.2016</a:t>
            </a:r>
            <a:endParaRPr lang="ru-RU" sz="24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Диагностическая работа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r>
              <a:rPr lang="ru-RU" sz="4000" dirty="0" smtClean="0"/>
              <a:t>Стандартизированная</a:t>
            </a:r>
          </a:p>
          <a:p>
            <a:r>
              <a:rPr lang="ru-RU" sz="4000" dirty="0" smtClean="0"/>
              <a:t>Интегрированная </a:t>
            </a:r>
          </a:p>
          <a:p>
            <a:r>
              <a:rPr lang="ru-RU" sz="4000" dirty="0" smtClean="0"/>
              <a:t>Комплексная 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группы умений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Работа с текстом: общее понимание текста и ориентация в нем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Работа с текстом: глубокое и детальное понимание содержания и формы текста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Использование информации из текста для решения различного круга задач 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и содержание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28596" y="3205186"/>
            <a:ext cx="4105276" cy="3581400"/>
          </a:xfrm>
        </p:spPr>
        <p:txBody>
          <a:bodyPr anchor="t">
            <a:normAutofit/>
          </a:bodyPr>
          <a:lstStyle/>
          <a:p>
            <a:r>
              <a:rPr lang="ru-RU" sz="2400" dirty="0" smtClean="0"/>
              <a:t>Математика (№1-8)</a:t>
            </a:r>
          </a:p>
          <a:p>
            <a:r>
              <a:rPr lang="ru-RU" sz="2400" dirty="0" smtClean="0"/>
              <a:t>Русский язык (№9-16)</a:t>
            </a:r>
          </a:p>
          <a:p>
            <a:r>
              <a:rPr lang="ru-RU" sz="2400" dirty="0" smtClean="0"/>
              <a:t>Естествознание (№17-23)</a:t>
            </a:r>
          </a:p>
          <a:p>
            <a:r>
              <a:rPr lang="ru-RU" sz="2400" dirty="0" smtClean="0"/>
              <a:t>История/ обществознание (№24-30)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19596" y="3205186"/>
            <a:ext cx="4105276" cy="35814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Естествознание (№1-9)</a:t>
            </a:r>
          </a:p>
          <a:p>
            <a:r>
              <a:rPr lang="ru-RU" sz="2400" dirty="0" smtClean="0"/>
              <a:t>История/ обществознание (№10-18)</a:t>
            </a:r>
          </a:p>
          <a:p>
            <a:r>
              <a:rPr lang="ru-RU" sz="2400" dirty="0" smtClean="0"/>
              <a:t>Математика (№19-27)</a:t>
            </a:r>
          </a:p>
          <a:p>
            <a:r>
              <a:rPr lang="ru-RU" sz="2400" dirty="0" smtClean="0"/>
              <a:t>Русский язык (№28-35)</a:t>
            </a:r>
          </a:p>
          <a:p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609600" y="2519386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6 </a:t>
            </a:r>
            <a:r>
              <a:rPr lang="ru-RU" sz="3200" dirty="0" err="1" smtClean="0">
                <a:solidFill>
                  <a:schemeClr val="tx1"/>
                </a:solidFill>
              </a:rPr>
              <a:t>кл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00600" y="2519386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7 </a:t>
            </a:r>
            <a:r>
              <a:rPr lang="ru-RU" sz="3200" dirty="0" err="1" smtClean="0">
                <a:solidFill>
                  <a:schemeClr val="tx1"/>
                </a:solidFill>
              </a:rPr>
              <a:t>кл</a:t>
            </a:r>
            <a:r>
              <a:rPr lang="ru-RU" sz="3200" smtClean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357298"/>
            <a:ext cx="8429684" cy="1166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3200" u="sng" dirty="0" smtClean="0">
                <a:solidFill>
                  <a:prstClr val="black"/>
                </a:solidFill>
              </a:rPr>
              <a:t>Содержательные области </a:t>
            </a:r>
          </a:p>
          <a:p>
            <a:pPr marL="320040" lvl="0" indent="-320040" algn="ctr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3200" u="sng" dirty="0" smtClean="0">
                <a:solidFill>
                  <a:prstClr val="black"/>
                </a:solidFill>
              </a:rPr>
              <a:t>(разделы работы):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Время на выполнение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r>
              <a:rPr lang="ru-RU" sz="3600" dirty="0" smtClean="0"/>
              <a:t>90 минут с перерывом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943" t="12695" r="34114" b="11132"/>
          <a:stretch>
            <a:fillRect/>
          </a:stretch>
        </p:blipFill>
        <p:spPr bwMode="auto">
          <a:xfrm>
            <a:off x="0" y="1285836"/>
            <a:ext cx="42862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2430" t="12890" r="33529" b="9961"/>
          <a:stretch>
            <a:fillRect/>
          </a:stretch>
        </p:blipFill>
        <p:spPr bwMode="auto">
          <a:xfrm>
            <a:off x="2357422" y="642918"/>
            <a:ext cx="442915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32430" t="11914" r="34078" b="11914"/>
          <a:stretch>
            <a:fillRect/>
          </a:stretch>
        </p:blipFill>
        <p:spPr bwMode="auto">
          <a:xfrm>
            <a:off x="4786282" y="0"/>
            <a:ext cx="43577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совещания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28736"/>
            <a:ext cx="9144000" cy="5429264"/>
          </a:xfrm>
        </p:spPr>
        <p:txBody>
          <a:bodyPr anchor="ctr">
            <a:normAutofit fontScale="70000" lnSpcReduction="20000"/>
          </a:bodyPr>
          <a:lstStyle/>
          <a:p>
            <a:r>
              <a:rPr lang="ru-RU" dirty="0" smtClean="0"/>
              <a:t>Учителям-предметникам:</a:t>
            </a:r>
          </a:p>
          <a:p>
            <a:pPr lvl="1"/>
            <a:r>
              <a:rPr lang="ru-RU" dirty="0" smtClean="0"/>
              <a:t>Организовать индивидуальную работу с учащимися, не достигшими базового уровня по итогам диагностической работы</a:t>
            </a:r>
          </a:p>
          <a:p>
            <a:pPr lvl="1"/>
            <a:r>
              <a:rPr lang="ru-RU" dirty="0" smtClean="0"/>
              <a:t>Усилить работу по формированию умений работы с информацией и смысловому чтению через использование ориентированных на данные УУД заданий</a:t>
            </a:r>
          </a:p>
          <a:p>
            <a:pPr lvl="1"/>
            <a:r>
              <a:rPr lang="ru-RU" dirty="0" smtClean="0"/>
              <a:t>Использовать комплексные работы в текущем контроле</a:t>
            </a:r>
          </a:p>
          <a:p>
            <a:r>
              <a:rPr lang="ru-RU" dirty="0" smtClean="0"/>
              <a:t>Классным руководителям:</a:t>
            </a:r>
          </a:p>
          <a:p>
            <a:pPr lvl="1"/>
            <a:r>
              <a:rPr lang="ru-RU" dirty="0" smtClean="0"/>
              <a:t>Ознакомить родителей и учащихся с результатами работы</a:t>
            </a:r>
          </a:p>
          <a:p>
            <a:r>
              <a:rPr lang="ru-RU" dirty="0" smtClean="0"/>
              <a:t>Руководителям ПО:</a:t>
            </a:r>
          </a:p>
          <a:p>
            <a:pPr lvl="1"/>
            <a:r>
              <a:rPr lang="ru-RU" dirty="0" smtClean="0"/>
              <a:t>Проанализировать итоги работы и выработать коррекционные действия по формированию умений работы с информацией и смысловому чтению на содержании предмета</a:t>
            </a:r>
          </a:p>
          <a:p>
            <a:pPr lvl="1"/>
            <a:r>
              <a:rPr lang="ru-RU" dirty="0" smtClean="0"/>
              <a:t>Разработать рекомендации по организации учителем работы с информацией и смысловому чтению на уроках.</a:t>
            </a:r>
          </a:p>
          <a:p>
            <a:r>
              <a:rPr lang="ru-RU" dirty="0" smtClean="0"/>
              <a:t>Зам.директора по УВР </a:t>
            </a:r>
            <a:r>
              <a:rPr lang="ru-RU" dirty="0" err="1" smtClean="0"/>
              <a:t>Шишлянниковой</a:t>
            </a:r>
            <a:r>
              <a:rPr lang="ru-RU" dirty="0" smtClean="0"/>
              <a:t> Т.О.:</a:t>
            </a:r>
          </a:p>
          <a:p>
            <a:pPr lvl="1"/>
            <a:r>
              <a:rPr lang="ru-RU" dirty="0" smtClean="0"/>
              <a:t>При посещении уроков отслеживать организацию учителем работы с УУД, направленными на работу с информацией и смысловое чтение</a:t>
            </a:r>
          </a:p>
          <a:p>
            <a:pPr lvl="1"/>
            <a:r>
              <a:rPr lang="ru-RU" dirty="0" smtClean="0"/>
              <a:t>Обобщить результаты работы в аналитической справке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60"/>
            <a:ext cx="8715436" cy="1143000"/>
          </a:xfrm>
        </p:spPr>
        <p:txBody>
          <a:bodyPr/>
          <a:lstStyle/>
          <a:p>
            <a:r>
              <a:rPr lang="ru-RU" dirty="0" smtClean="0"/>
              <a:t>Формы промежуточной аттестации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542310"/>
          <a:ext cx="9144032" cy="5029962"/>
        </p:xfrm>
        <a:graphic>
          <a:graphicData uri="http://schemas.openxmlformats.org/drawingml/2006/table">
            <a:tbl>
              <a:tblPr/>
              <a:tblGrid>
                <a:gridCol w="2406708"/>
                <a:gridCol w="1563631"/>
                <a:gridCol w="1563631"/>
                <a:gridCol w="1805031"/>
                <a:gridCol w="1805031"/>
              </a:tblGrid>
              <a:tr h="111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</a:rPr>
                        <a:t>5 класс</a:t>
                      </a:r>
                      <a:endParaRPr lang="ru-RU" sz="180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</a:rPr>
                        <a:t>6 класс</a:t>
                      </a:r>
                      <a:endParaRPr lang="ru-RU" sz="180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7 класс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8 класс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Письменные экзаменационные работы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математика</a:t>
                      </a:r>
                      <a:endParaRPr lang="ru-RU" sz="1700" dirty="0"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русский язык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математика</a:t>
                      </a:r>
                      <a:endParaRPr lang="ru-RU" sz="1700" dirty="0"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русский язык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-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+mn-lt"/>
                          <a:ea typeface="Times New Roman"/>
                        </a:rPr>
                        <a:t>-</a:t>
                      </a:r>
                      <a:endParaRPr lang="ru-RU" sz="170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Письменные экзаменационные работы в форме, приближенной к ОГЭ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-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-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математика</a:t>
                      </a:r>
                      <a:endParaRPr lang="ru-RU" sz="1700" dirty="0"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русский язык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математика</a:t>
                      </a:r>
                      <a:endParaRPr lang="ru-RU" sz="1700" dirty="0"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русский язык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Устные </a:t>
                      </a: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экзамены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-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-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1 предмет по выбору </a:t>
                      </a:r>
                      <a:r>
                        <a:rPr lang="ru-RU" sz="1700" dirty="0" smtClean="0">
                          <a:latin typeface="+mn-lt"/>
                          <a:ea typeface="Times New Roman"/>
                        </a:rPr>
                        <a:t>обучающегося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2 предмета по выбору </a:t>
                      </a:r>
                      <a:r>
                        <a:rPr lang="ru-RU" sz="1700" dirty="0" smtClean="0">
                          <a:latin typeface="+mn-lt"/>
                          <a:ea typeface="Times New Roman"/>
                        </a:rPr>
                        <a:t>обучающегося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Комплексная работа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комплексная работа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комплексная работа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комплексная работа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комплексная работа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Защита проекта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+mn-lt"/>
                          <a:ea typeface="Times New Roman"/>
                        </a:rPr>
                        <a:t>защита проекта</a:t>
                      </a:r>
                      <a:endParaRPr lang="ru-RU" sz="170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+mn-lt"/>
                          <a:ea typeface="Times New Roman"/>
                        </a:rPr>
                        <a:t>защита проекта</a:t>
                      </a:r>
                      <a:endParaRPr lang="ru-RU" sz="170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+mn-lt"/>
                          <a:ea typeface="Times New Roman"/>
                        </a:rPr>
                        <a:t>защита </a:t>
                      </a:r>
                      <a:endParaRPr lang="ru-RU" sz="1700"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+mn-lt"/>
                          <a:ea typeface="Times New Roman"/>
                        </a:rPr>
                        <a:t>проекта</a:t>
                      </a:r>
                      <a:endParaRPr lang="ru-RU" sz="170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защита проекта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lvl="0"/>
            <a:r>
              <a:rPr lang="ru-RU" sz="4000" dirty="0" smtClean="0"/>
              <a:t>Требования стандарта к результатам освоения ООП ООО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 anchor="ctr"/>
          <a:lstStyle/>
          <a:p>
            <a:pPr>
              <a:buNone/>
            </a:pPr>
            <a:r>
              <a:rPr lang="ru-RU" dirty="0" smtClean="0"/>
              <a:t>	При </a:t>
            </a:r>
            <a:r>
              <a:rPr lang="ru-RU" b="1" dirty="0" smtClean="0">
                <a:solidFill>
                  <a:srgbClr val="FF0000"/>
                </a:solidFill>
              </a:rPr>
              <a:t>итоговом оценивании </a:t>
            </a:r>
            <a:r>
              <a:rPr lang="ru-RU" dirty="0" smtClean="0"/>
              <a:t>результатов освоения обучающимися ООП ООО </a:t>
            </a:r>
            <a:r>
              <a:rPr lang="ru-RU" b="1" dirty="0" smtClean="0">
                <a:solidFill>
                  <a:srgbClr val="FF0000"/>
                </a:solidFill>
              </a:rPr>
              <a:t>должны учитываться </a:t>
            </a:r>
            <a:r>
              <a:rPr lang="ru-RU" b="1" dirty="0" err="1" smtClean="0">
                <a:solidFill>
                  <a:srgbClr val="FF0000"/>
                </a:solidFill>
              </a:rPr>
              <a:t>сформированность</a:t>
            </a:r>
            <a:r>
              <a:rPr lang="ru-RU" b="1" dirty="0" smtClean="0">
                <a:solidFill>
                  <a:srgbClr val="FF0000"/>
                </a:solidFill>
              </a:rPr>
              <a:t> умений выполнения проектной деятельности </a:t>
            </a:r>
            <a:r>
              <a:rPr lang="ru-RU" dirty="0" smtClean="0"/>
              <a:t>и способность к решению учебно-практических и учебно-познавательных задач.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214290"/>
            <a:ext cx="8229600" cy="1143000"/>
          </a:xfrm>
        </p:spPr>
        <p:txBody>
          <a:bodyPr/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pic>
        <p:nvPicPr>
          <p:cNvPr id="1026" name="Picture 2" descr="G:\2014-2015 уч. год\УВР\Мероприятия\МНПК лицея\фото НПК\DSC_4237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1849" r="10472" b="8813"/>
          <a:stretch>
            <a:fillRect/>
          </a:stretch>
        </p:blipFill>
        <p:spPr bwMode="auto">
          <a:xfrm>
            <a:off x="1071538" y="1500174"/>
            <a:ext cx="3071834" cy="23949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G:\2015-2016 уч. год\Педдеятельность\Учсиб\ФОТО\Лицей №9 - Фото\4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143380"/>
            <a:ext cx="3047512" cy="22860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G:\2015-2016 уч. год\7м\ФОТО\Учсиб\20160318_131131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 l="8948"/>
          <a:stretch>
            <a:fillRect/>
          </a:stretch>
        </p:blipFill>
        <p:spPr bwMode="auto">
          <a:xfrm rot="5400000">
            <a:off x="5379989" y="2335259"/>
            <a:ext cx="3634810" cy="22503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/>
          <a:lstStyle/>
          <a:p>
            <a:r>
              <a:rPr lang="ru-RU" dirty="0" smtClean="0"/>
              <a:t>1.3. Система оценки достижения планируемых результатов освоения ООП ООО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 anchor="ctr"/>
          <a:lstStyle/>
          <a:p>
            <a:r>
              <a:rPr lang="ru-RU" dirty="0" smtClean="0"/>
              <a:t>1.3.1. Общие положения</a:t>
            </a:r>
          </a:p>
          <a:p>
            <a:r>
              <a:rPr lang="ru-RU" dirty="0" smtClean="0"/>
              <a:t>1.3.2. Особенности оценки личностных, </a:t>
            </a:r>
            <a:r>
              <a:rPr lang="ru-RU" b="1" dirty="0" err="1" smtClean="0">
                <a:solidFill>
                  <a:srgbClr val="FF0000"/>
                </a:solidFill>
              </a:rPr>
              <a:t>метапредметных</a:t>
            </a:r>
            <a:r>
              <a:rPr lang="ru-RU" dirty="0" smtClean="0"/>
              <a:t> и предметных результатов</a:t>
            </a:r>
          </a:p>
          <a:p>
            <a:r>
              <a:rPr lang="ru-RU" dirty="0" smtClean="0"/>
              <a:t>1.3.3. Организация и содержание оценочных процедур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</p:spPr>
        <p:txBody>
          <a:bodyPr/>
          <a:lstStyle/>
          <a:p>
            <a:r>
              <a:rPr lang="ru-RU" sz="3200" dirty="0" smtClean="0"/>
              <a:t>Из современной истории лицея </a:t>
            </a:r>
            <a:endParaRPr lang="ru-RU" sz="3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016001289"/>
              </p:ext>
            </p:extLst>
          </p:nvPr>
        </p:nvGraphicFramePr>
        <p:xfrm>
          <a:off x="71406" y="3957368"/>
          <a:ext cx="9001188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756592" y="162880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«Развитие сети специализированных классов </a:t>
            </a:r>
          </a:p>
          <a:p>
            <a:pPr algn="ctr"/>
            <a:r>
              <a:rPr lang="ru-RU" sz="2400" dirty="0" smtClean="0"/>
              <a:t>для </a:t>
            </a:r>
            <a:r>
              <a:rPr lang="ru-RU" sz="2400" dirty="0"/>
              <a:t>одаренных детей </a:t>
            </a:r>
            <a:endParaRPr lang="ru-RU" sz="2400" dirty="0" smtClean="0"/>
          </a:p>
          <a:p>
            <a:pPr algn="ctr"/>
            <a:r>
              <a:rPr lang="ru-RU" sz="2400" dirty="0" smtClean="0"/>
              <a:t>естественнонаучного </a:t>
            </a:r>
            <a:r>
              <a:rPr lang="ru-RU" sz="2400" dirty="0"/>
              <a:t>и </a:t>
            </a:r>
            <a:r>
              <a:rPr lang="ru-RU" sz="2400" dirty="0" smtClean="0"/>
              <a:t>математического; </a:t>
            </a:r>
          </a:p>
          <a:p>
            <a:pPr algn="ctr"/>
            <a:r>
              <a:rPr lang="ru-RU" sz="2400" dirty="0" smtClean="0"/>
              <a:t>инженерного направлений</a:t>
            </a:r>
            <a:r>
              <a:rPr lang="ru-RU" sz="2400" dirty="0"/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488" y="4906044"/>
            <a:ext cx="651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5м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4191664"/>
            <a:ext cx="8041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5м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6м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7633" y="3449611"/>
            <a:ext cx="6511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5м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6м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7м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3517" y="2691466"/>
            <a:ext cx="6511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6м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7м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8м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2642" y="1944895"/>
            <a:ext cx="65113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7м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8м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9м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6984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Портфолио-работа</a:t>
            </a:r>
            <a:endParaRPr lang="ru-RU" dirty="0"/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l="6588" t="22461" r="65724" b="9179"/>
          <a:stretch>
            <a:fillRect/>
          </a:stretch>
        </p:blipFill>
        <p:spPr bwMode="auto">
          <a:xfrm>
            <a:off x="642910" y="1764916"/>
            <a:ext cx="2521761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l="35740" t="22461" r="36023" b="9179"/>
          <a:stretch>
            <a:fillRect/>
          </a:stretch>
        </p:blipFill>
        <p:spPr bwMode="auto">
          <a:xfrm>
            <a:off x="3214678" y="2264982"/>
            <a:ext cx="2571768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 l="36237" t="22461" r="35761" b="9179"/>
          <a:stretch>
            <a:fillRect/>
          </a:stretch>
        </p:blipFill>
        <p:spPr bwMode="auto">
          <a:xfrm>
            <a:off x="5857884" y="2836485"/>
            <a:ext cx="2357454" cy="3235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/>
          <a:lstStyle/>
          <a:p>
            <a:r>
              <a:rPr lang="ru-RU" dirty="0" smtClean="0"/>
              <a:t>1.3. Система оценки достижения планируемых результатов освоения ООП ООО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 anchor="ctr"/>
          <a:lstStyle/>
          <a:p>
            <a:r>
              <a:rPr lang="ru-RU" dirty="0" smtClean="0"/>
              <a:t>1.3.1. Общие положения</a:t>
            </a:r>
          </a:p>
          <a:p>
            <a:r>
              <a:rPr lang="ru-RU" dirty="0" smtClean="0"/>
              <a:t>1.3.2. Особенности оценки личностных, </a:t>
            </a:r>
            <a:r>
              <a:rPr lang="ru-RU" b="1" dirty="0" err="1" smtClean="0">
                <a:solidFill>
                  <a:srgbClr val="FF0000"/>
                </a:solidFill>
              </a:rPr>
              <a:t>метапредметных</a:t>
            </a:r>
            <a:r>
              <a:rPr lang="ru-RU" b="1" dirty="0" smtClean="0">
                <a:solidFill>
                  <a:srgbClr val="FF0000"/>
                </a:solidFill>
              </a:rPr>
              <a:t> и предметных результатов</a:t>
            </a:r>
          </a:p>
          <a:p>
            <a:r>
              <a:rPr lang="ru-RU" dirty="0" smtClean="0"/>
              <a:t>1.3.3. Организация и содержание оценочных процедур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916832"/>
            <a:ext cx="8496944" cy="2262113"/>
          </a:xfrm>
          <a:solidFill>
            <a:schemeClr val="bg1">
              <a:lumMod val="95000"/>
              <a:alpha val="39999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Требование ФГОС ООО к диагностическим работам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5013176"/>
            <a:ext cx="7160840" cy="864096"/>
          </a:xfrm>
        </p:spPr>
        <p:txBody>
          <a:bodyPr/>
          <a:lstStyle/>
          <a:p>
            <a:r>
              <a:rPr lang="ru-RU" b="1" i="1" dirty="0" smtClean="0"/>
              <a:t>Совещание руководителей ПО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146277" y="260648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18.08.2016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999063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диагностические работы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ru-RU" sz="2800" dirty="0" smtClean="0">
                <a:solidFill>
                  <a:srgbClr val="FF0000"/>
                </a:solidFill>
              </a:rPr>
              <a:t>Стартовая диагностическая работа по каждому предмету </a:t>
            </a:r>
            <a:r>
              <a:rPr lang="ru-RU" sz="2800" b="1" dirty="0" smtClean="0">
                <a:solidFill>
                  <a:srgbClr val="FF0000"/>
                </a:solidFill>
              </a:rPr>
              <a:t>(5 </a:t>
            </a:r>
            <a:r>
              <a:rPr lang="ru-RU" sz="2800" b="1" dirty="0" err="1" smtClean="0">
                <a:solidFill>
                  <a:srgbClr val="FF0000"/>
                </a:solidFill>
              </a:rPr>
              <a:t>кл</a:t>
            </a:r>
            <a:r>
              <a:rPr lang="ru-RU" sz="2800" b="1" dirty="0" smtClean="0">
                <a:solidFill>
                  <a:srgbClr val="FF0000"/>
                </a:solidFill>
              </a:rPr>
              <a:t>.)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Итоговая диагностическая работа по каждому предмету, кроме русского языка и математики </a:t>
            </a:r>
            <a:r>
              <a:rPr lang="ru-RU" sz="2800" b="1" dirty="0" smtClean="0">
                <a:solidFill>
                  <a:srgbClr val="FF0000"/>
                </a:solidFill>
              </a:rPr>
              <a:t>(5, 6 </a:t>
            </a:r>
            <a:r>
              <a:rPr lang="ru-RU" sz="2800" b="1" dirty="0" err="1" smtClean="0">
                <a:solidFill>
                  <a:srgbClr val="FF0000"/>
                </a:solidFill>
              </a:rPr>
              <a:t>кл</a:t>
            </a:r>
            <a:r>
              <a:rPr lang="ru-RU" sz="2800" b="1" dirty="0" smtClean="0">
                <a:solidFill>
                  <a:srgbClr val="FF0000"/>
                </a:solidFill>
              </a:rPr>
              <a:t>.)</a:t>
            </a:r>
          </a:p>
          <a:p>
            <a:r>
              <a:rPr lang="ru-RU" sz="2800" dirty="0" smtClean="0"/>
              <a:t>Стандартизированная комплексная работа в рамках промежуточной аттестации (5, 6, 7м, 8м </a:t>
            </a:r>
            <a:r>
              <a:rPr lang="ru-RU" sz="2800" dirty="0" err="1" smtClean="0"/>
              <a:t>кл</a:t>
            </a:r>
            <a:r>
              <a:rPr lang="ru-RU" sz="2800" dirty="0" smtClean="0"/>
              <a:t>.)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6543692" cy="1143000"/>
          </a:xfrm>
        </p:spPr>
        <p:txBody>
          <a:bodyPr/>
          <a:lstStyle/>
          <a:p>
            <a:r>
              <a:rPr lang="ru-RU" sz="3600" dirty="0" smtClean="0"/>
              <a:t>Стартовая и итоговая диагностические работы по каждому предмету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900634"/>
          </a:xfrm>
        </p:spPr>
        <p:txBody>
          <a:bodyPr anchor="ctr"/>
          <a:lstStyle/>
          <a:p>
            <a:r>
              <a:rPr lang="ru-RU" sz="3000" dirty="0" smtClean="0"/>
              <a:t>Работы проверяют предметные и </a:t>
            </a:r>
            <a:r>
              <a:rPr lang="ru-RU" sz="3000" dirty="0" err="1" smtClean="0"/>
              <a:t>метапредметные</a:t>
            </a:r>
            <a:r>
              <a:rPr lang="ru-RU" sz="3000" dirty="0" smtClean="0"/>
              <a:t> (познавательные УУД) результаты.</a:t>
            </a:r>
          </a:p>
          <a:p>
            <a:r>
              <a:rPr lang="ru-RU" sz="3000" dirty="0" smtClean="0"/>
              <a:t>Составляются, проводятся, проверяются, обрабатываются учителем. </a:t>
            </a:r>
          </a:p>
          <a:p>
            <a:r>
              <a:rPr lang="ru-RU" sz="3000" dirty="0" smtClean="0"/>
              <a:t>Цель проведения работ – контроль за динамикой достижения планируемых результатов ООП ООО.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стартовой и итоговой диагностик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84724076"/>
              </p:ext>
            </p:extLst>
          </p:nvPr>
        </p:nvGraphicFramePr>
        <p:xfrm>
          <a:off x="0" y="1571612"/>
          <a:ext cx="9144000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стартовой и итоговой диагностик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571612"/>
          <a:ext cx="9144000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стартовой и итоговой диагностик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571612"/>
          <a:ext cx="9144000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стартовой и итоговой диагностик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571612"/>
          <a:ext cx="9144000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Проверяемые познавательные УУД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 anchor="ctr"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Логические действия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Знаково-символические действия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Действия по решению задач (проблем)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Действия по работе с информацией и чтению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Действия в части </a:t>
            </a:r>
            <a:r>
              <a:rPr lang="ru-RU" dirty="0" err="1" smtClean="0"/>
              <a:t>ИКТ-компетентности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-16"/>
            <a:ext cx="8229600" cy="1143000"/>
          </a:xfrm>
        </p:spPr>
        <p:txBody>
          <a:bodyPr/>
          <a:lstStyle/>
          <a:p>
            <a:r>
              <a:rPr lang="ru-RU" dirty="0" smtClean="0"/>
              <a:t>ООП ООО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928670"/>
            <a:ext cx="8501122" cy="571504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1. </a:t>
            </a:r>
            <a:r>
              <a:rPr lang="ru-RU" sz="2400" b="1" dirty="0" smtClean="0"/>
              <a:t>Целевой раздел ООП ООО</a:t>
            </a:r>
          </a:p>
          <a:p>
            <a:pPr lvl="1">
              <a:buNone/>
            </a:pPr>
            <a:r>
              <a:rPr lang="ru-RU" sz="1800" dirty="0" smtClean="0"/>
              <a:t>1.1. Пояснительная  записка</a:t>
            </a:r>
          </a:p>
          <a:p>
            <a:pPr lvl="1">
              <a:buNone/>
            </a:pPr>
            <a:r>
              <a:rPr lang="ru-RU" sz="1800" dirty="0" smtClean="0"/>
              <a:t>1.2. Планируемые результаты освоения обучающимися ООП ООО</a:t>
            </a:r>
          </a:p>
          <a:p>
            <a:pPr lvl="1">
              <a:buNone/>
            </a:pPr>
            <a:r>
              <a:rPr lang="ru-RU" sz="1800" dirty="0" smtClean="0"/>
              <a:t>1.3. </a:t>
            </a:r>
            <a:r>
              <a:rPr lang="ru-RU" sz="1800" b="1" dirty="0" smtClean="0">
                <a:solidFill>
                  <a:srgbClr val="FF0000"/>
                </a:solidFill>
              </a:rPr>
              <a:t>Система оценки достижения планируемых результатов освоения ООП ООО</a:t>
            </a:r>
          </a:p>
          <a:p>
            <a:pPr>
              <a:buNone/>
            </a:pPr>
            <a:r>
              <a:rPr lang="ru-RU" sz="2400" dirty="0" smtClean="0"/>
              <a:t>2.	</a:t>
            </a:r>
            <a:r>
              <a:rPr lang="ru-RU" sz="2400" b="1" dirty="0" smtClean="0"/>
              <a:t>Содержательный раздел ООП ООО</a:t>
            </a:r>
          </a:p>
          <a:p>
            <a:pPr lvl="1">
              <a:buNone/>
            </a:pPr>
            <a:r>
              <a:rPr lang="ru-RU" sz="1800" dirty="0" smtClean="0"/>
              <a:t>2.1. Программа развития универсальных учебных действий, включающая формирование компетенций обучающихся в области использования информационно-коммуникационных технологий, учебно-исследовательской и проектной деятельности</a:t>
            </a:r>
          </a:p>
          <a:p>
            <a:pPr lvl="1">
              <a:buNone/>
            </a:pPr>
            <a:r>
              <a:rPr lang="ru-RU" sz="1800" dirty="0" smtClean="0"/>
              <a:t>2.2. Программы учебных предметов, курсов	</a:t>
            </a:r>
          </a:p>
          <a:p>
            <a:pPr lvl="1">
              <a:buNone/>
            </a:pPr>
            <a:r>
              <a:rPr lang="ru-RU" sz="1800" dirty="0" smtClean="0"/>
              <a:t>2.3. Программа воспитания и социализации обучающихся	</a:t>
            </a:r>
          </a:p>
          <a:p>
            <a:pPr lvl="1">
              <a:buNone/>
            </a:pPr>
            <a:r>
              <a:rPr lang="ru-RU" sz="1800" dirty="0" smtClean="0"/>
              <a:t>2.4. Программа коррекционной работы	</a:t>
            </a:r>
          </a:p>
          <a:p>
            <a:pPr>
              <a:buNone/>
            </a:pPr>
            <a:r>
              <a:rPr lang="ru-RU" sz="2400" dirty="0" smtClean="0"/>
              <a:t>3. </a:t>
            </a:r>
            <a:r>
              <a:rPr lang="ru-RU" sz="2400" b="1" dirty="0" smtClean="0">
                <a:solidFill>
                  <a:srgbClr val="FF0000"/>
                </a:solidFill>
              </a:rPr>
              <a:t>Организационный раздел ООП ООО</a:t>
            </a:r>
          </a:p>
          <a:p>
            <a:pPr lvl="1">
              <a:buNone/>
            </a:pPr>
            <a:r>
              <a:rPr lang="ru-RU" sz="1800" dirty="0" smtClean="0"/>
              <a:t>3.1. Учебный план основного общего образования	</a:t>
            </a:r>
          </a:p>
          <a:p>
            <a:pPr lvl="1">
              <a:buNone/>
            </a:pPr>
            <a:r>
              <a:rPr lang="ru-RU" sz="1800" dirty="0" smtClean="0"/>
              <a:t>3.2.	Система условий реализации ООП ООО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стартовой и итоговой диагностик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571612"/>
          <a:ext cx="9144000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стартовой и итоговой диагностик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571612"/>
          <a:ext cx="9144000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стартовой и итоговой диагностик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571612"/>
          <a:ext cx="9144000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стартовой и итоговой диагностик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571612"/>
          <a:ext cx="9144000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стартовой и итоговой диагностик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571612"/>
          <a:ext cx="9144000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стартовой и итоговой диагностик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571612"/>
          <a:ext cx="9144000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результатов стартовой и итоговой диагностик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 anchor="ctr"/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Выводы:</a:t>
            </a:r>
          </a:p>
          <a:p>
            <a:r>
              <a:rPr lang="ru-RU" sz="2000" dirty="0" smtClean="0"/>
              <a:t>Объявить благодарность за положительную динамику уровня развития действий, направленных на смысловое чтение и умение работать с информацией учителям, работающим на 6м и 7м классах.</a:t>
            </a:r>
          </a:p>
          <a:p>
            <a:r>
              <a:rPr lang="ru-RU" sz="2000" dirty="0" smtClean="0"/>
              <a:t>Учителю истории 7м класса обратить внимание на падение качества УУД за учебный год на 22%, разработать план коррекционных действий и представить руководителю ПО до 1 сентября 2016 года. </a:t>
            </a:r>
          </a:p>
          <a:p>
            <a:r>
              <a:rPr lang="ru-RU" sz="2000" dirty="0" smtClean="0"/>
              <a:t>Учителям всех ПО при организации образовательного процесса (в урочной и внеурочной деятельности) уделить особое внимание развитию действий, направленных на использование информации из текста для решения различного круга задач, для чего руководителям ПО организовать дополнительную методическую работу в данном направлении.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6543692" cy="1143000"/>
          </a:xfrm>
        </p:spPr>
        <p:txBody>
          <a:bodyPr/>
          <a:lstStyle/>
          <a:p>
            <a:r>
              <a:rPr lang="ru-RU" sz="3600" dirty="0" smtClean="0"/>
              <a:t>Стартовая и итоговая диагностические работы по каждому предмету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900634"/>
          </a:xfrm>
        </p:spPr>
        <p:txBody>
          <a:bodyPr anchor="ctr"/>
          <a:lstStyle/>
          <a:p>
            <a:pPr algn="ctr">
              <a:buNone/>
            </a:pPr>
            <a:r>
              <a:rPr lang="ru-RU" sz="2400" b="1" dirty="0" smtClean="0"/>
              <a:t>Структура:</a:t>
            </a:r>
          </a:p>
          <a:p>
            <a:pPr algn="ctr">
              <a:buNone/>
            </a:pPr>
            <a:r>
              <a:rPr lang="ru-RU" sz="2400" b="1" i="1" dirty="0" smtClean="0"/>
              <a:t>Любое количество заданий на каждое действие, но каждое из действий оценивается в 2 балла </a:t>
            </a:r>
          </a:p>
          <a:p>
            <a:pPr algn="ctr">
              <a:buNone/>
            </a:pPr>
            <a:r>
              <a:rPr lang="ru-RU" sz="2400" b="1" i="1" dirty="0" smtClean="0"/>
              <a:t>(всего в работе 8 баллов)</a:t>
            </a:r>
          </a:p>
          <a:p>
            <a:pPr marL="514350" indent="-514350">
              <a:buNone/>
            </a:pPr>
            <a:r>
              <a:rPr lang="ru-RU" sz="2400" dirty="0" smtClean="0"/>
              <a:t>2 балла за логические действия</a:t>
            </a:r>
          </a:p>
          <a:p>
            <a:pPr marL="514350" indent="-514350">
              <a:buNone/>
            </a:pPr>
            <a:r>
              <a:rPr lang="ru-RU" sz="2400" dirty="0" smtClean="0"/>
              <a:t>2 балла за знаково-символические действия</a:t>
            </a:r>
          </a:p>
          <a:p>
            <a:pPr marL="514350" indent="-514350">
              <a:buNone/>
            </a:pPr>
            <a:r>
              <a:rPr lang="ru-RU" sz="2400" dirty="0" smtClean="0"/>
              <a:t>2 балла за действия по решению задач (проблем)</a:t>
            </a:r>
          </a:p>
          <a:p>
            <a:pPr marL="514350" indent="-514350">
              <a:buNone/>
            </a:pPr>
            <a:r>
              <a:rPr lang="ru-RU" sz="2400" dirty="0" smtClean="0"/>
              <a:t>2 балла за действия по работе с информацией и чтению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Действия в части ИКТ-компетентности оцениваются другой диагностикой!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6543692" cy="1143000"/>
          </a:xfrm>
        </p:spPr>
        <p:txBody>
          <a:bodyPr/>
          <a:lstStyle/>
          <a:p>
            <a:r>
              <a:rPr lang="ru-RU" sz="3600" dirty="0" smtClean="0"/>
              <a:t>Стартовая и итоговая диагностические работы по каждому предмету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5114948"/>
          </a:xfrm>
        </p:spPr>
        <p:txBody>
          <a:bodyPr anchor="ctr"/>
          <a:lstStyle/>
          <a:p>
            <a:pPr algn="ctr">
              <a:buNone/>
            </a:pPr>
            <a:r>
              <a:rPr lang="ru-RU" sz="2000" b="1" dirty="0" smtClean="0"/>
              <a:t>Критерии оценивания:</a:t>
            </a:r>
          </a:p>
          <a:p>
            <a:pPr algn="ctr">
              <a:buNone/>
            </a:pPr>
            <a:endParaRPr lang="ru-RU" sz="1100" b="1" i="1" dirty="0" smtClean="0"/>
          </a:p>
          <a:p>
            <a:pPr algn="ctr">
              <a:buNone/>
            </a:pPr>
            <a:endParaRPr lang="ru-RU" sz="1100" b="1" i="1" dirty="0" smtClean="0"/>
          </a:p>
          <a:p>
            <a:pPr algn="ctr">
              <a:buNone/>
            </a:pPr>
            <a:r>
              <a:rPr lang="ru-RU" sz="2000" b="1" i="1" dirty="0" smtClean="0"/>
              <a:t>Уровневая оценка </a:t>
            </a:r>
            <a:r>
              <a:rPr lang="ru-RU" sz="2000" b="1" i="1" dirty="0" err="1" smtClean="0"/>
              <a:t>метапредметных</a:t>
            </a:r>
            <a:r>
              <a:rPr lang="ru-RU" sz="2000" b="1" i="1" dirty="0" smtClean="0"/>
              <a:t> результатов:</a:t>
            </a:r>
          </a:p>
          <a:p>
            <a:pPr algn="just">
              <a:buNone/>
            </a:pPr>
            <a:r>
              <a:rPr lang="ru-RU" sz="2000" dirty="0" smtClean="0"/>
              <a:t>Повышенный уровень – больше 6-и баллов</a:t>
            </a:r>
          </a:p>
          <a:p>
            <a:pPr algn="just">
              <a:buNone/>
            </a:pPr>
            <a:r>
              <a:rPr lang="ru-RU" sz="2000" dirty="0" smtClean="0"/>
              <a:t>Базовый уровень – 5, 6 баллов</a:t>
            </a:r>
          </a:p>
          <a:p>
            <a:pPr algn="just">
              <a:buNone/>
            </a:pPr>
            <a:r>
              <a:rPr lang="ru-RU" sz="2000" dirty="0" smtClean="0"/>
              <a:t>Пониженный уровень – 3, 4 балла</a:t>
            </a:r>
          </a:p>
          <a:p>
            <a:pPr algn="just">
              <a:buNone/>
            </a:pPr>
            <a:r>
              <a:rPr lang="ru-RU" sz="2000" dirty="0" smtClean="0"/>
              <a:t>Недостаточный уровень – меньше 3-х баллов</a:t>
            </a:r>
          </a:p>
          <a:p>
            <a:pPr algn="just">
              <a:buNone/>
            </a:pPr>
            <a:endParaRPr lang="ru-RU" sz="1100" dirty="0" smtClean="0"/>
          </a:p>
          <a:p>
            <a:pPr algn="ctr">
              <a:buNone/>
            </a:pPr>
            <a:r>
              <a:rPr lang="ru-RU" sz="2000" b="1" i="1" dirty="0" smtClean="0"/>
              <a:t>Отметочная оценка предметных результатов</a:t>
            </a:r>
            <a:r>
              <a:rPr lang="ru-RU" sz="2000" b="1" i="1" dirty="0"/>
              <a:t> </a:t>
            </a:r>
            <a:r>
              <a:rPr lang="ru-RU" sz="2000" b="1" i="1" dirty="0" smtClean="0"/>
              <a:t>находится в ведении каждого ПО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6543692" cy="1143000"/>
          </a:xfrm>
        </p:spPr>
        <p:txBody>
          <a:bodyPr/>
          <a:lstStyle/>
          <a:p>
            <a:r>
              <a:rPr lang="ru-RU" sz="3600" dirty="0" smtClean="0"/>
              <a:t>Стартовая и итоговая диагностические работы по каждому предмету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900634"/>
          </a:xfrm>
        </p:spPr>
        <p:txBody>
          <a:bodyPr anchor="ctr"/>
          <a:lstStyle/>
          <a:p>
            <a:pPr algn="ctr">
              <a:buNone/>
            </a:pPr>
            <a:r>
              <a:rPr lang="ru-RU" sz="2800" b="1" dirty="0" smtClean="0"/>
              <a:t>Сроки:</a:t>
            </a:r>
          </a:p>
          <a:p>
            <a:r>
              <a:rPr lang="ru-RU" sz="2000" b="1" dirty="0" smtClean="0"/>
              <a:t>Разработка текстов:</a:t>
            </a:r>
          </a:p>
          <a:p>
            <a:pPr lvl="1"/>
            <a:r>
              <a:rPr lang="ru-RU" sz="2000" dirty="0" smtClean="0"/>
              <a:t>стартовой работы – к 15 сентября,</a:t>
            </a:r>
          </a:p>
          <a:p>
            <a:pPr lvl="1"/>
            <a:r>
              <a:rPr lang="ru-RU" sz="2000" dirty="0" smtClean="0"/>
              <a:t>итоговой работы – к 1 октября.</a:t>
            </a:r>
          </a:p>
          <a:p>
            <a:r>
              <a:rPr lang="ru-RU" sz="2000" b="1" dirty="0" smtClean="0"/>
              <a:t>Проведение работ:</a:t>
            </a:r>
          </a:p>
          <a:p>
            <a:pPr lvl="1"/>
            <a:r>
              <a:rPr lang="ru-RU" sz="2000" dirty="0" smtClean="0"/>
              <a:t>стартовой работы – с 19 по 24 сентября,</a:t>
            </a:r>
          </a:p>
          <a:p>
            <a:pPr lvl="1"/>
            <a:r>
              <a:rPr lang="ru-RU" sz="2000" dirty="0" smtClean="0"/>
              <a:t>итоговой работы – апрель-май 2017.</a:t>
            </a:r>
          </a:p>
          <a:p>
            <a:r>
              <a:rPr lang="ru-RU" sz="2000" b="1" dirty="0" smtClean="0"/>
              <a:t>Обработка результатов, представление руководителям ПО:</a:t>
            </a:r>
          </a:p>
          <a:p>
            <a:pPr lvl="1"/>
            <a:r>
              <a:rPr lang="ru-RU" sz="2000" dirty="0" smtClean="0"/>
              <a:t>стартовой работы – до 1 октября,</a:t>
            </a:r>
          </a:p>
          <a:p>
            <a:pPr lvl="1"/>
            <a:r>
              <a:rPr lang="ru-RU" sz="2000" dirty="0" smtClean="0"/>
              <a:t>итоговой работы – до 1 июня 2017.</a:t>
            </a:r>
          </a:p>
          <a:p>
            <a:r>
              <a:rPr lang="ru-RU" sz="2000" b="1" dirty="0" smtClean="0"/>
              <a:t>Анализ результатов: </a:t>
            </a:r>
          </a:p>
          <a:p>
            <a:pPr lvl="1"/>
            <a:r>
              <a:rPr lang="ru-RU" sz="2000" dirty="0" smtClean="0"/>
              <a:t>стартовой работы – с 31 октября  по 4 ноября,</a:t>
            </a:r>
          </a:p>
          <a:p>
            <a:pPr lvl="1"/>
            <a:r>
              <a:rPr lang="ru-RU" sz="2000" dirty="0" smtClean="0"/>
              <a:t>итоговой работы – к началу 2017-2018 </a:t>
            </a:r>
            <a:r>
              <a:rPr lang="ru-RU" sz="2000" dirty="0" err="1" smtClean="0"/>
              <a:t>уч</a:t>
            </a:r>
            <a:r>
              <a:rPr lang="ru-RU" sz="2000" dirty="0" smtClean="0"/>
              <a:t>. года.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/>
          <a:p>
            <a:pPr lvl="1"/>
            <a:r>
              <a:rPr lang="ru-RU" dirty="0" smtClean="0"/>
              <a:t>3. Организационный </a:t>
            </a:r>
            <a:br>
              <a:rPr lang="ru-RU" dirty="0" smtClean="0"/>
            </a:br>
            <a:r>
              <a:rPr lang="ru-RU" dirty="0" smtClean="0"/>
              <a:t>раздел ООП ООО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 anchor="ctr"/>
          <a:lstStyle/>
          <a:p>
            <a:pPr>
              <a:buNone/>
            </a:pPr>
            <a:r>
              <a:rPr lang="ru-RU" dirty="0" smtClean="0"/>
              <a:t>3.1. Учебный план основного общего образования</a:t>
            </a:r>
          </a:p>
          <a:p>
            <a:pPr>
              <a:buNone/>
            </a:pPr>
            <a:r>
              <a:rPr lang="ru-RU" dirty="0" smtClean="0"/>
              <a:t>3.1.1. Календарный учебный график</a:t>
            </a:r>
          </a:p>
          <a:p>
            <a:pPr>
              <a:buNone/>
            </a:pPr>
            <a:r>
              <a:rPr lang="ru-RU" dirty="0" smtClean="0"/>
              <a:t>3.1.2. </a:t>
            </a:r>
            <a:r>
              <a:rPr lang="ru-RU" b="1" dirty="0" smtClean="0">
                <a:solidFill>
                  <a:srgbClr val="FF0000"/>
                </a:solidFill>
              </a:rPr>
              <a:t>План внеурочной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Пакет </a:t>
            </a:r>
            <a:r>
              <a:rPr lang="ru-RU" dirty="0" err="1" smtClean="0"/>
              <a:t>КИМ-ов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ru-RU" sz="2800" dirty="0" smtClean="0"/>
              <a:t>Текст работы </a:t>
            </a:r>
          </a:p>
          <a:p>
            <a:r>
              <a:rPr lang="ru-RU" sz="2800" dirty="0" smtClean="0">
                <a:hlinkClick r:id="rId3" action="ppaction://hlinkfile"/>
              </a:rPr>
              <a:t>Кодификатор </a:t>
            </a:r>
            <a:r>
              <a:rPr lang="ru-RU" sz="2800" dirty="0" smtClean="0"/>
              <a:t>УУД</a:t>
            </a:r>
          </a:p>
          <a:p>
            <a:r>
              <a:rPr lang="ru-RU" sz="2800" dirty="0" smtClean="0">
                <a:hlinkClick r:id="rId4" action="ppaction://hlinkfile"/>
              </a:rPr>
              <a:t>Таблица №1 </a:t>
            </a:r>
            <a:r>
              <a:rPr lang="ru-RU" sz="2800" dirty="0" smtClean="0"/>
              <a:t>«Результаты стартовой/итоговой КР»</a:t>
            </a:r>
          </a:p>
          <a:p>
            <a:r>
              <a:rPr lang="ru-RU" sz="2800" dirty="0" smtClean="0">
                <a:hlinkClick r:id="rId5" action="ppaction://hlinkfile"/>
              </a:rPr>
              <a:t>Таблица №2 </a:t>
            </a:r>
            <a:r>
              <a:rPr lang="ru-RU" sz="2800" dirty="0" smtClean="0"/>
              <a:t>«Анализ успеваемости по результатам </a:t>
            </a:r>
            <a:r>
              <a:rPr lang="ru-RU" sz="2800" dirty="0"/>
              <a:t>стартовой/итоговой </a:t>
            </a:r>
            <a:r>
              <a:rPr lang="ru-RU" sz="2800" dirty="0" smtClean="0"/>
              <a:t>КР»</a:t>
            </a:r>
          </a:p>
          <a:p>
            <a:r>
              <a:rPr lang="ru-RU" sz="2800" dirty="0" smtClean="0"/>
              <a:t>Таблицы №3(а, б) «Анализ уровня </a:t>
            </a:r>
            <a:r>
              <a:rPr lang="ru-RU" sz="2800" dirty="0" err="1" smtClean="0"/>
              <a:t>сформированности</a:t>
            </a:r>
            <a:r>
              <a:rPr lang="ru-RU" sz="2800" dirty="0" smtClean="0"/>
              <a:t> познавательных УУД </a:t>
            </a:r>
            <a:r>
              <a:rPr lang="ru-RU" sz="2800" dirty="0"/>
              <a:t>по результатам стартовой/итоговой КР»</a:t>
            </a: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совещания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 anchor="ctr"/>
          <a:lstStyle/>
          <a:p>
            <a:pPr>
              <a:buFont typeface="+mj-lt"/>
              <a:buAutoNum type="arabicPeriod"/>
            </a:pPr>
            <a:r>
              <a:rPr lang="ru-RU" sz="2000" dirty="0" smtClean="0"/>
              <a:t>Принять общие требования к организации, проведению, анализу диагностических работ в 2016-2017 </a:t>
            </a:r>
            <a:r>
              <a:rPr lang="ru-RU" sz="2000" dirty="0" err="1" smtClean="0"/>
              <a:t>уч</a:t>
            </a:r>
            <a:r>
              <a:rPr lang="ru-RU" sz="2000" dirty="0" smtClean="0"/>
              <a:t>. году.</a:t>
            </a:r>
          </a:p>
          <a:p>
            <a:pPr>
              <a:buFont typeface="+mj-lt"/>
              <a:buAutoNum type="arabicPeriod"/>
            </a:pPr>
            <a:r>
              <a:rPr lang="ru-RU" sz="2000" dirty="0" smtClean="0"/>
              <a:t>Разработать тексты стартовой диагностической работы по каждому предмету 5-ого класса силами учителей ПО с учетом предъявляемых требований к 15 сентября, итоговой – к 1 октября. </a:t>
            </a:r>
          </a:p>
          <a:p>
            <a:pPr>
              <a:buFont typeface="+mj-lt"/>
              <a:buAutoNum type="arabicPeriod"/>
            </a:pPr>
            <a:r>
              <a:rPr lang="ru-RU" sz="2000" dirty="0" smtClean="0"/>
              <a:t>Руководителям ПО математики, словесности, естественных наук и  истории разработать текст стандартизированной комплексной работы для 9м класса к 1 ноября.</a:t>
            </a:r>
          </a:p>
          <a:p>
            <a:pPr>
              <a:buFont typeface="+mj-lt"/>
              <a:buAutoNum type="arabicPeriod"/>
            </a:pPr>
            <a:r>
              <a:rPr lang="ru-RU" sz="2000" dirty="0" smtClean="0"/>
              <a:t>Руководителям ПО математики и русского языка разработать формат получения результатов познавательных УУД в конце учебного года.</a:t>
            </a:r>
          </a:p>
          <a:p>
            <a:pPr>
              <a:buFont typeface="+mj-lt"/>
              <a:buAutoNum type="arabicPeriod"/>
            </a:pPr>
            <a:r>
              <a:rPr lang="ru-RU" sz="2000" dirty="0" smtClean="0"/>
              <a:t>Объявить благодарность за положительную динамику уровня развития действий, направленных на смысловое чтение и умение работать с информацией учителям, работающим на 6м и 7м классах.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совещания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 anchor="ctr"/>
          <a:lstStyle/>
          <a:p>
            <a:pPr>
              <a:buFontTx/>
              <a:buAutoNum type="arabicPeriod" startAt="6"/>
            </a:pPr>
            <a:r>
              <a:rPr lang="ru-RU" sz="2000" dirty="0" smtClean="0"/>
              <a:t>Объявить </a:t>
            </a:r>
            <a:r>
              <a:rPr lang="ru-RU" sz="2000" dirty="0"/>
              <a:t>замечание педагогам, которые не сдали результаты итоговой диагностической работы за 2015-2016 уч. год. и обязать выполнить, сдать руководителям ПО данную аналитическую работу.</a:t>
            </a:r>
          </a:p>
          <a:p>
            <a:pPr>
              <a:buFontTx/>
              <a:buAutoNum type="arabicPeriod" startAt="6"/>
            </a:pPr>
            <a:r>
              <a:rPr lang="ru-RU" sz="2000" dirty="0"/>
              <a:t>Учителю истории 7м класса обратить внимание на падение качества УУД за учебный год на 22%, разработать план коррекционных действий и представить руководителю ПО до 1 сентября 2016 года. </a:t>
            </a:r>
            <a:endParaRPr lang="ru-RU" sz="2000" dirty="0" smtClean="0"/>
          </a:p>
          <a:p>
            <a:pPr>
              <a:buAutoNum type="arabicPeriod" startAt="6"/>
            </a:pPr>
            <a:r>
              <a:rPr lang="ru-RU" sz="2000" dirty="0" smtClean="0"/>
              <a:t>Учителям всех ПО при организации образовательного процесса (в урочной и внеурочной деятельности) уделить </a:t>
            </a:r>
            <a:r>
              <a:rPr lang="ru-RU" sz="2000" b="1" dirty="0" smtClean="0"/>
              <a:t>особое внимание </a:t>
            </a:r>
            <a:r>
              <a:rPr lang="ru-RU" sz="2000" dirty="0" smtClean="0"/>
              <a:t>развитию действий, направленных на использование информации из текста для решения различного круга задач, для чего руководителям ПО организовать </a:t>
            </a:r>
            <a:r>
              <a:rPr lang="ru-RU" sz="2000" b="1" dirty="0" smtClean="0"/>
              <a:t>дополнительную методическую работу </a:t>
            </a:r>
            <a:r>
              <a:rPr lang="ru-RU" sz="2000" dirty="0" smtClean="0"/>
              <a:t>в данном направлении</a:t>
            </a:r>
          </a:p>
          <a:p>
            <a:pPr>
              <a:buAutoNum type="arabicPeriod" startAt="6"/>
            </a:pPr>
            <a:r>
              <a:rPr lang="ru-RU" sz="2000" dirty="0" smtClean="0"/>
              <a:t>Руководителям ПО сдать материалы для ООП-2016 до 10 сентября 2016 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/>
          <a:lstStyle/>
          <a:p>
            <a:r>
              <a:rPr lang="ru-RU" dirty="0" smtClean="0"/>
              <a:t>1.3. Система оценки достижения планируемых результатов освоения ООП ООО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 anchor="ctr"/>
          <a:lstStyle/>
          <a:p>
            <a:r>
              <a:rPr lang="ru-RU" dirty="0" smtClean="0"/>
              <a:t>1.3.1. Общие положения</a:t>
            </a:r>
          </a:p>
          <a:p>
            <a:r>
              <a:rPr lang="ru-RU" dirty="0" smtClean="0"/>
              <a:t>1.3.2. Особенности оценки </a:t>
            </a:r>
            <a:r>
              <a:rPr lang="ru-RU" b="1" dirty="0" smtClean="0">
                <a:solidFill>
                  <a:srgbClr val="FF0000"/>
                </a:solidFill>
                <a:hlinkClick r:id="rId2" action="ppaction://hlinkfile"/>
              </a:rPr>
              <a:t>личностных</a:t>
            </a:r>
            <a:r>
              <a:rPr lang="ru-RU" dirty="0" smtClean="0"/>
              <a:t>,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и предметных результатов</a:t>
            </a:r>
          </a:p>
          <a:p>
            <a:r>
              <a:rPr lang="ru-RU" dirty="0" smtClean="0"/>
              <a:t>1.3.3. Организация и содержание оценочных процедур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/>
          <a:lstStyle/>
          <a:p>
            <a:r>
              <a:rPr lang="ru-RU" dirty="0" smtClean="0"/>
              <a:t>1.3. Система оценки достижения планируемых результатов освоения ООП ООО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 anchor="ctr"/>
          <a:lstStyle/>
          <a:p>
            <a:r>
              <a:rPr lang="ru-RU" dirty="0" smtClean="0"/>
              <a:t>1.3.1. Общие положения</a:t>
            </a:r>
          </a:p>
          <a:p>
            <a:r>
              <a:rPr lang="ru-RU" dirty="0" smtClean="0"/>
              <a:t>1.3.2. Особенности оценки личностных,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и предметных результатов</a:t>
            </a:r>
          </a:p>
          <a:p>
            <a:r>
              <a:rPr lang="ru-RU" dirty="0" smtClean="0"/>
              <a:t>1.3.3. </a:t>
            </a:r>
            <a:r>
              <a:rPr lang="ru-RU" b="1" dirty="0" smtClean="0">
                <a:solidFill>
                  <a:srgbClr val="FF0000"/>
                </a:solidFill>
              </a:rPr>
              <a:t>Организация и содержание оценочных процедур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None/>
            </a:pPr>
            <a:r>
              <a:rPr lang="ru-RU" b="1" dirty="0" smtClean="0">
                <a:hlinkClick r:id="rId2" action="ppaction://hlinkfile"/>
              </a:rPr>
              <a:t>План</a:t>
            </a:r>
            <a:r>
              <a:rPr lang="ru-RU" dirty="0" smtClean="0">
                <a:hlinkClick r:id="rId2" action="ppaction://hlinkfile"/>
              </a:rPr>
              <a:t> </a:t>
            </a:r>
            <a:r>
              <a:rPr lang="ru-RU" dirty="0" smtClean="0"/>
              <a:t>мероприятий </a:t>
            </a:r>
            <a:r>
              <a:rPr lang="ru-RU" dirty="0" err="1" smtClean="0"/>
              <a:t>внутрилицейского</a:t>
            </a:r>
            <a:r>
              <a:rPr lang="ru-RU" dirty="0" smtClean="0"/>
              <a:t> мониторинга достижения планируемых результатов освоения ООП на 2016-2017 </a:t>
            </a:r>
            <a:r>
              <a:rPr lang="ru-RU" dirty="0" err="1" smtClean="0"/>
              <a:t>уч</a:t>
            </a:r>
            <a:r>
              <a:rPr lang="ru-RU" dirty="0" smtClean="0"/>
              <a:t>. год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18" t="24702" b="27957"/>
          <a:stretch/>
        </p:blipFill>
        <p:spPr>
          <a:xfrm>
            <a:off x="0" y="1724893"/>
            <a:ext cx="9175750" cy="3216275"/>
          </a:xfrm>
        </p:spPr>
      </p:pic>
      <p:sp>
        <p:nvSpPr>
          <p:cNvPr id="3" name="Прямоугольник 2"/>
          <p:cNvSpPr/>
          <p:nvPr/>
        </p:nvSpPr>
        <p:spPr>
          <a:xfrm>
            <a:off x="1936065" y="5013176"/>
            <a:ext cx="52036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Учитель!</a:t>
            </a:r>
            <a:endParaRPr lang="ru-RU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841767"/>
      </p:ext>
    </p:extLst>
  </p:cSld>
  <p:clrMapOvr>
    <a:masterClrMapping/>
  </p:clrMapOvr>
  <p:transition spd="slow" advTm="8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ru-RU" dirty="0" smtClean="0"/>
              <a:t>План внеурочной деятельности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2130" y="1285860"/>
          <a:ext cx="9020464" cy="5498400"/>
        </p:xfrm>
        <a:graphic>
          <a:graphicData uri="http://schemas.openxmlformats.org/drawingml/2006/table">
            <a:tbl>
              <a:tblPr/>
              <a:tblGrid>
                <a:gridCol w="8651361"/>
                <a:gridCol w="369103"/>
              </a:tblGrid>
              <a:tr h="999978"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700" b="1" i="1" dirty="0" smtClean="0">
                          <a:latin typeface="+mn-lt"/>
                          <a:ea typeface="Times New Roman"/>
                        </a:rPr>
                        <a:t>Духовно-нравственное </a:t>
                      </a:r>
                      <a:r>
                        <a:rPr lang="ru-RU" sz="1700" b="1" i="1" dirty="0">
                          <a:latin typeface="+mn-lt"/>
                          <a:ea typeface="Times New Roman"/>
                        </a:rPr>
                        <a:t>направление (модульная </a:t>
                      </a:r>
                      <a:r>
                        <a:rPr lang="ru-RU" sz="1700" b="1" i="1" dirty="0" smtClean="0">
                          <a:latin typeface="+mn-lt"/>
                          <a:ea typeface="Times New Roman"/>
                        </a:rPr>
                        <a:t>реализация)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+mn-lt"/>
                          <a:ea typeface="Times New Roman"/>
                        </a:rPr>
                        <a:t>Реализация подпрограммы воспитательной работы лицея «Духовно-нравственное</a:t>
                      </a:r>
                      <a:r>
                        <a:rPr lang="ru-RU" sz="170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700" dirty="0" smtClean="0">
                          <a:latin typeface="+mn-lt"/>
                          <a:ea typeface="Times New Roman"/>
                        </a:rPr>
                        <a:t>воспитание», в том числе ОДНКНР.</a:t>
                      </a:r>
                      <a:endParaRPr lang="ru-RU" sz="1700" dirty="0" smtClean="0">
                        <a:latin typeface="+mn-lt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>
                          <a:latin typeface="+mn-lt"/>
                          <a:ea typeface="Times New Roman"/>
                        </a:rPr>
                        <a:t>1</a:t>
                      </a:r>
                      <a:endParaRPr lang="ru-RU" sz="1700">
                        <a:latin typeface="+mn-lt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6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1" dirty="0">
                          <a:latin typeface="+mn-lt"/>
                          <a:ea typeface="Times New Roman"/>
                        </a:rPr>
                        <a:t>2. Физкультурно-спортивное и оздоровительное направление (модульная реализация</a:t>
                      </a:r>
                      <a:r>
                        <a:rPr lang="ru-RU" sz="1700" b="1" i="1" dirty="0" smtClean="0">
                          <a:latin typeface="+mn-lt"/>
                          <a:ea typeface="Times New Roman"/>
                        </a:rPr>
                        <a:t>)</a:t>
                      </a:r>
                      <a:r>
                        <a:rPr lang="ru-RU" sz="1700" dirty="0" smtClean="0"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+mn-lt"/>
                          <a:ea typeface="Times New Roman"/>
                        </a:rPr>
                        <a:t>Реализация подпрограммы воспитательной работы лицея «Воспитание культуры здорового образа жизни».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+mn-lt"/>
                          <a:ea typeface="Times New Roman"/>
                        </a:rPr>
                        <a:t>Общая физическая подготовка (посещение спортивной секции)</a:t>
                      </a:r>
                      <a:endParaRPr lang="ru-RU" sz="1700" dirty="0" smtClean="0">
                        <a:latin typeface="+mn-lt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>
                          <a:latin typeface="+mn-lt"/>
                          <a:ea typeface="Times New Roman"/>
                        </a:rPr>
                        <a:t>2</a:t>
                      </a:r>
                      <a:endParaRPr lang="ru-RU" sz="1700">
                        <a:latin typeface="+mn-lt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997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1" dirty="0">
                          <a:latin typeface="+mn-lt"/>
                          <a:ea typeface="Times New Roman"/>
                        </a:rPr>
                        <a:t>3. Социальное направление (модульная реализация</a:t>
                      </a:r>
                      <a:r>
                        <a:rPr lang="ru-RU" sz="1700" b="1" i="1" dirty="0" smtClean="0">
                          <a:latin typeface="+mn-lt"/>
                          <a:ea typeface="Times New Roman"/>
                        </a:rPr>
                        <a:t>)</a:t>
                      </a:r>
                      <a:r>
                        <a:rPr lang="ru-RU" sz="1700" dirty="0" smtClean="0"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+mn-lt"/>
                          <a:ea typeface="Times New Roman"/>
                        </a:rPr>
                        <a:t>Реализация подпрограммы воспитательной работы лицея «Социализация личности». Реализация и защита социального проекта класса.</a:t>
                      </a:r>
                      <a:endParaRPr lang="ru-RU" sz="1700" dirty="0" smtClean="0">
                        <a:latin typeface="+mn-lt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>
                          <a:latin typeface="+mn-lt"/>
                          <a:ea typeface="Times New Roman"/>
                        </a:rPr>
                        <a:t>1</a:t>
                      </a:r>
                      <a:endParaRPr lang="ru-RU" sz="1700">
                        <a:latin typeface="+mn-lt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 dirty="0">
                          <a:latin typeface="+mn-lt"/>
                          <a:ea typeface="Times New Roman"/>
                        </a:rPr>
                        <a:t>4. </a:t>
                      </a:r>
                      <a:r>
                        <a:rPr lang="ru-RU" sz="1700" b="1" i="1" dirty="0" err="1">
                          <a:latin typeface="+mn-lt"/>
                          <a:ea typeface="Times New Roman"/>
                        </a:rPr>
                        <a:t>Общеинтеллектуальное</a:t>
                      </a:r>
                      <a:r>
                        <a:rPr lang="ru-RU" sz="1700" b="1" i="1" dirty="0">
                          <a:latin typeface="+mn-lt"/>
                          <a:ea typeface="Times New Roman"/>
                        </a:rPr>
                        <a:t> направление </a:t>
                      </a:r>
                      <a:r>
                        <a:rPr lang="ru-RU" sz="1700" b="1" i="1" dirty="0" smtClean="0">
                          <a:latin typeface="+mn-lt"/>
                          <a:ea typeface="Times New Roman"/>
                        </a:rPr>
                        <a:t>(спецкурсы на </a:t>
                      </a:r>
                      <a:r>
                        <a:rPr lang="ru-RU" sz="1700" b="1" i="1" dirty="0">
                          <a:latin typeface="+mn-lt"/>
                          <a:ea typeface="Times New Roman"/>
                        </a:rPr>
                        <a:t>выбор) 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>
                          <a:latin typeface="+mn-lt"/>
                          <a:ea typeface="Times New Roman"/>
                        </a:rPr>
                        <a:t>5</a:t>
                      </a:r>
                      <a:endParaRPr lang="ru-RU" sz="1700">
                        <a:latin typeface="+mn-lt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99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 dirty="0">
                          <a:latin typeface="+mn-lt"/>
                          <a:ea typeface="Times New Roman"/>
                        </a:rPr>
                        <a:t>5. Общекультурное направление (модульная реализация</a:t>
                      </a:r>
                      <a:r>
                        <a:rPr lang="ru-RU" sz="1700" b="1" i="1" dirty="0" smtClean="0">
                          <a:latin typeface="+mn-lt"/>
                          <a:ea typeface="Times New Roman"/>
                        </a:rPr>
                        <a:t>)</a:t>
                      </a:r>
                      <a:r>
                        <a:rPr lang="ru-RU" sz="1700" dirty="0" smtClean="0"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+mn-lt"/>
                          <a:ea typeface="Times New Roman"/>
                        </a:rPr>
                        <a:t>Посещение спектаклей, выставок, музеев и др. по программе воспитательной работы классного руководителя. Предметные декады. </a:t>
                      </a:r>
                      <a:r>
                        <a:rPr lang="ru-RU" sz="1700" dirty="0" err="1" smtClean="0">
                          <a:latin typeface="+mn-lt"/>
                          <a:ea typeface="Times New Roman"/>
                        </a:rPr>
                        <a:t>Общелицейские</a:t>
                      </a:r>
                      <a:r>
                        <a:rPr lang="ru-RU" sz="1700" dirty="0" smtClean="0">
                          <a:latin typeface="+mn-lt"/>
                          <a:ea typeface="Times New Roman"/>
                        </a:rPr>
                        <a:t> мероприятия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>
                          <a:latin typeface="+mn-lt"/>
                          <a:ea typeface="Times New Roman"/>
                        </a:rPr>
                        <a:t>1</a:t>
                      </a:r>
                      <a:endParaRPr lang="ru-RU" sz="1700">
                        <a:latin typeface="+mn-lt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 dirty="0">
                          <a:latin typeface="+mn-lt"/>
                          <a:ea typeface="Times New Roman"/>
                        </a:rPr>
                        <a:t>Итого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 dirty="0">
                          <a:latin typeface="+mn-lt"/>
                          <a:ea typeface="Times New Roman"/>
                        </a:rPr>
                        <a:t>10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/>
          <a:lstStyle/>
          <a:p>
            <a:r>
              <a:rPr lang="ru-RU" dirty="0" smtClean="0"/>
              <a:t>План внеурочной деятельности</a:t>
            </a:r>
            <a:endParaRPr lang="ru-RU" dirty="0"/>
          </a:p>
        </p:txBody>
      </p:sp>
      <p:pic>
        <p:nvPicPr>
          <p:cNvPr id="32770" name="Picture 2" descr="http://img1.labirint.ru/books/483662/scrn_big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71678"/>
            <a:ext cx="4572032" cy="3206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772" name="Picture 4" descr="http://nnpechatnik.ru/assets/images/products/vneurrr_obl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928934"/>
            <a:ext cx="2478765" cy="3505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/>
          <a:p>
            <a:pPr lvl="1"/>
            <a:r>
              <a:rPr lang="ru-RU" dirty="0" smtClean="0"/>
              <a:t>3. Организационный </a:t>
            </a:r>
            <a:br>
              <a:rPr lang="ru-RU" dirty="0" smtClean="0"/>
            </a:br>
            <a:r>
              <a:rPr lang="ru-RU" dirty="0" smtClean="0"/>
              <a:t>раздел ООП ООО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 anchor="ctr"/>
          <a:lstStyle/>
          <a:p>
            <a:pPr>
              <a:buNone/>
            </a:pPr>
            <a:r>
              <a:rPr lang="ru-RU" dirty="0" smtClean="0"/>
              <a:t>3.1. </a:t>
            </a:r>
            <a:r>
              <a:rPr lang="ru-RU" b="1" dirty="0" smtClean="0">
                <a:solidFill>
                  <a:srgbClr val="FF0000"/>
                </a:solidFill>
              </a:rPr>
              <a:t>Учебный план основного общего образования</a:t>
            </a:r>
          </a:p>
          <a:p>
            <a:pPr>
              <a:buNone/>
            </a:pPr>
            <a:r>
              <a:rPr lang="ru-RU" dirty="0" smtClean="0"/>
              <a:t>3.1.1. Календарный учебный график</a:t>
            </a:r>
          </a:p>
          <a:p>
            <a:pPr>
              <a:buNone/>
            </a:pPr>
            <a:r>
              <a:rPr lang="ru-RU" dirty="0" smtClean="0"/>
              <a:t>3.1.2. План внеурочной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60"/>
            <a:ext cx="8715436" cy="1143000"/>
          </a:xfrm>
        </p:spPr>
        <p:txBody>
          <a:bodyPr/>
          <a:lstStyle/>
          <a:p>
            <a:r>
              <a:rPr lang="ru-RU" dirty="0" smtClean="0"/>
              <a:t>Формы промежуточной аттестации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542310"/>
          <a:ext cx="9144032" cy="5029962"/>
        </p:xfrm>
        <a:graphic>
          <a:graphicData uri="http://schemas.openxmlformats.org/drawingml/2006/table">
            <a:tbl>
              <a:tblPr/>
              <a:tblGrid>
                <a:gridCol w="2406708"/>
                <a:gridCol w="1563631"/>
                <a:gridCol w="1563631"/>
                <a:gridCol w="1805031"/>
                <a:gridCol w="1805031"/>
              </a:tblGrid>
              <a:tr h="111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</a:rPr>
                        <a:t>5 класс</a:t>
                      </a:r>
                      <a:endParaRPr lang="ru-RU" sz="180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</a:rPr>
                        <a:t>6 класс</a:t>
                      </a:r>
                      <a:endParaRPr lang="ru-RU" sz="180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7 класс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8 класс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Письменные экзаменационные работы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математика</a:t>
                      </a:r>
                      <a:endParaRPr lang="ru-RU" sz="1700" dirty="0"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русский язык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математика</a:t>
                      </a:r>
                      <a:endParaRPr lang="ru-RU" sz="1700" dirty="0"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русский язык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-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+mn-lt"/>
                          <a:ea typeface="Times New Roman"/>
                        </a:rPr>
                        <a:t>-</a:t>
                      </a:r>
                      <a:endParaRPr lang="ru-RU" sz="170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Письменные экзаменационные работы в форме, приближенной к ОГЭ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-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-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математика</a:t>
                      </a:r>
                      <a:endParaRPr lang="ru-RU" sz="1700" dirty="0"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русский язык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математика</a:t>
                      </a:r>
                      <a:endParaRPr lang="ru-RU" sz="1700" dirty="0"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русский язык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Устные </a:t>
                      </a: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экзамены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-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-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1 предмет по выбору </a:t>
                      </a:r>
                      <a:r>
                        <a:rPr lang="ru-RU" sz="1700" dirty="0" smtClean="0">
                          <a:latin typeface="+mn-lt"/>
                          <a:ea typeface="Times New Roman"/>
                        </a:rPr>
                        <a:t>обучающегося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2 предмета по выбору </a:t>
                      </a:r>
                      <a:r>
                        <a:rPr lang="ru-RU" sz="1700" dirty="0" smtClean="0">
                          <a:latin typeface="+mn-lt"/>
                          <a:ea typeface="Times New Roman"/>
                        </a:rPr>
                        <a:t>обучающегося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Комплексная работа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комплексная работа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комплексная работа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комплексная работа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комплексная работа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Защита проекта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+mn-lt"/>
                          <a:ea typeface="Times New Roman"/>
                        </a:rPr>
                        <a:t>защита проекта</a:t>
                      </a:r>
                      <a:endParaRPr lang="ru-RU" sz="170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+mn-lt"/>
                          <a:ea typeface="Times New Roman"/>
                        </a:rPr>
                        <a:t>защита проекта</a:t>
                      </a:r>
                      <a:endParaRPr lang="ru-RU" sz="170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+mn-lt"/>
                          <a:ea typeface="Times New Roman"/>
                        </a:rPr>
                        <a:t>защита </a:t>
                      </a:r>
                      <a:endParaRPr lang="ru-RU" sz="1700"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+mn-lt"/>
                          <a:ea typeface="Times New Roman"/>
                        </a:rPr>
                        <a:t>проекта</a:t>
                      </a:r>
                      <a:endParaRPr lang="ru-RU" sz="170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+mn-lt"/>
                          <a:ea typeface="Times New Roman"/>
                        </a:rPr>
                        <a:t>защита проекта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54648" marR="54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071538" y="3255973"/>
            <a:ext cx="7423175" cy="1673225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ru-RU" sz="4800" dirty="0" smtClean="0"/>
              <a:t>Новые стандарты – </a:t>
            </a:r>
          </a:p>
          <a:p>
            <a:pPr algn="ctr">
              <a:buNone/>
            </a:pPr>
            <a:r>
              <a:rPr lang="ru-RU" sz="4800" dirty="0" smtClean="0"/>
              <a:t>новые </a:t>
            </a:r>
          </a:p>
          <a:p>
            <a:pPr algn="ctr">
              <a:buNone/>
            </a:pPr>
            <a:r>
              <a:rPr lang="ru-RU" sz="4800" dirty="0" smtClean="0"/>
              <a:t>измерительные материалы</a:t>
            </a:r>
            <a:endParaRPr lang="ru-RU" sz="4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55_Eduglobalizatio">
  <a:themeElements>
    <a:clrScheme name="Edu globaliz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 globaliz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globaliz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55_Eduglobalizatio</Template>
  <TotalTime>1231</TotalTime>
  <Words>1596</Words>
  <Application>Microsoft Office PowerPoint</Application>
  <PresentationFormat>Экран (4:3)</PresentationFormat>
  <Paragraphs>297</Paragraphs>
  <Slides>46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55_Eduglobalizatio</vt:lpstr>
      <vt:lpstr>Обычная</vt:lpstr>
      <vt:lpstr>Опыт реализации  ООП ООО в МАОУ «Лицей №9»</vt:lpstr>
      <vt:lpstr>Из современной истории лицея </vt:lpstr>
      <vt:lpstr>ООП ООО</vt:lpstr>
      <vt:lpstr>3. Организационный  раздел ООП ООО</vt:lpstr>
      <vt:lpstr>План внеурочной деятельности</vt:lpstr>
      <vt:lpstr>План внеурочной деятельности</vt:lpstr>
      <vt:lpstr>3. Организационный  раздел ООП ООО</vt:lpstr>
      <vt:lpstr>Формы промежуточной аттестации</vt:lpstr>
      <vt:lpstr>Слайд 9</vt:lpstr>
      <vt:lpstr>Диагностическая работа</vt:lpstr>
      <vt:lpstr>Три группы умений</vt:lpstr>
      <vt:lpstr>Структура и содержание работы</vt:lpstr>
      <vt:lpstr>Время на выполнение работы</vt:lpstr>
      <vt:lpstr>Слайд 14</vt:lpstr>
      <vt:lpstr>Решение совещания</vt:lpstr>
      <vt:lpstr>Формы промежуточной аттестации</vt:lpstr>
      <vt:lpstr>Требования стандарта к результатам освоения ООП ООО</vt:lpstr>
      <vt:lpstr>Проектная деятельность</vt:lpstr>
      <vt:lpstr>1.3. Система оценки достижения планируемых результатов освоения ООП ООО</vt:lpstr>
      <vt:lpstr>Портфолио-работа</vt:lpstr>
      <vt:lpstr>1.3. Система оценки достижения планируемых результатов освоения ООП ООО</vt:lpstr>
      <vt:lpstr>Требование ФГОС ООО к диагностическим работам</vt:lpstr>
      <vt:lpstr>Основные диагностические работы</vt:lpstr>
      <vt:lpstr>Стартовая и итоговая диагностические работы по каждому предмету</vt:lpstr>
      <vt:lpstr>Сравнение стартовой и итоговой диагностик</vt:lpstr>
      <vt:lpstr>Сравнение стартовой и итоговой диагностик</vt:lpstr>
      <vt:lpstr>Сравнение стартовой и итоговой диагностик</vt:lpstr>
      <vt:lpstr>Сравнение стартовой и итоговой диагностик</vt:lpstr>
      <vt:lpstr>Проверяемые познавательные УУД</vt:lpstr>
      <vt:lpstr>Сравнение стартовой и итоговой диагностик</vt:lpstr>
      <vt:lpstr>Сравнение стартовой и итоговой диагностик</vt:lpstr>
      <vt:lpstr>Сравнение стартовой и итоговой диагностик</vt:lpstr>
      <vt:lpstr>Сравнение стартовой и итоговой диагностик</vt:lpstr>
      <vt:lpstr>Сравнение стартовой и итоговой диагностик</vt:lpstr>
      <vt:lpstr>Сравнение стартовой и итоговой диагностик</vt:lpstr>
      <vt:lpstr>Сравнение результатов стартовой и итоговой диагностик</vt:lpstr>
      <vt:lpstr>Стартовая и итоговая диагностические работы по каждому предмету</vt:lpstr>
      <vt:lpstr>Стартовая и итоговая диагностические работы по каждому предмету</vt:lpstr>
      <vt:lpstr>Стартовая и итоговая диагностические работы по каждому предмету</vt:lpstr>
      <vt:lpstr>Пакет КИМ-ов</vt:lpstr>
      <vt:lpstr>Решение совещания</vt:lpstr>
      <vt:lpstr>Решение совещания</vt:lpstr>
      <vt:lpstr>1.3. Система оценки достижения планируемых результатов освоения ООП ООО</vt:lpstr>
      <vt:lpstr>1.3. Система оценки достижения планируемых результатов освоения ООП ООО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Красотка</dc:creator>
  <cp:lastModifiedBy>admin</cp:lastModifiedBy>
  <cp:revision>223</cp:revision>
  <cp:lastPrinted>2015-03-26T03:22:24Z</cp:lastPrinted>
  <dcterms:created xsi:type="dcterms:W3CDTF">2013-08-29T15:38:44Z</dcterms:created>
  <dcterms:modified xsi:type="dcterms:W3CDTF">2016-11-28T13:37:16Z</dcterms:modified>
</cp:coreProperties>
</file>